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ED7E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pPr marL="121920">
              <a:lnSpc>
                <a:spcPts val="133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ED7E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pPr marL="121920">
              <a:lnSpc>
                <a:spcPts val="133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ED7E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pPr marL="121920">
              <a:lnSpc>
                <a:spcPts val="133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ED7E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pPr marL="121920">
              <a:lnSpc>
                <a:spcPts val="133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284" y="358140"/>
            <a:ext cx="11457432" cy="30708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pPr marL="121920">
              <a:lnSpc>
                <a:spcPts val="133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1000" y="5843015"/>
            <a:ext cx="11425555" cy="13970"/>
          </a:xfrm>
          <a:custGeom>
            <a:avLst/>
            <a:gdLst/>
            <a:ahLst/>
            <a:cxnLst/>
            <a:rect l="l" t="t" r="r" b="b"/>
            <a:pathLst>
              <a:path w="11425555" h="13970">
                <a:moveTo>
                  <a:pt x="11425428" y="0"/>
                </a:moveTo>
                <a:lnTo>
                  <a:pt x="0" y="0"/>
                </a:lnTo>
                <a:lnTo>
                  <a:pt x="0" y="13716"/>
                </a:lnTo>
                <a:lnTo>
                  <a:pt x="11425428" y="13716"/>
                </a:lnTo>
                <a:lnTo>
                  <a:pt x="11425428" y="0"/>
                </a:lnTo>
                <a:close/>
              </a:path>
            </a:pathLst>
          </a:custGeom>
          <a:solidFill>
            <a:srgbClr val="EA64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2917" y="39242"/>
            <a:ext cx="11035309" cy="1096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ED7E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39917" y="1654302"/>
            <a:ext cx="6203950" cy="3096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545569" y="6271666"/>
            <a:ext cx="257048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pPr marL="121920">
              <a:lnSpc>
                <a:spcPts val="133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Relationship Id="rId3" Type="http://schemas.openxmlformats.org/officeDocument/2006/relationships/image" Target="../media/image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Relationship Id="rId4" Type="http://schemas.openxmlformats.org/officeDocument/2006/relationships/image" Target="../media/image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6" Type="http://schemas.openxmlformats.org/officeDocument/2006/relationships/image" Target="../media/image9.jpg"/><Relationship Id="rId7" Type="http://schemas.openxmlformats.org/officeDocument/2006/relationships/image" Target="../media/image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25602" y="3369188"/>
            <a:ext cx="6690359" cy="1323975"/>
          </a:xfrm>
          <a:prstGeom prst="rect">
            <a:avLst/>
          </a:prstGeom>
        </p:spPr>
        <p:txBody>
          <a:bodyPr wrap="square" lIns="0" tIns="224790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1770"/>
              </a:spcBef>
            </a:pPr>
            <a:r>
              <a:rPr dirty="0" sz="4800" b="1">
                <a:solidFill>
                  <a:srgbClr val="ED7E00"/>
                </a:solidFill>
                <a:latin typeface="Calibri"/>
                <a:cs typeface="Calibri"/>
              </a:rPr>
              <a:t>Wet</a:t>
            </a:r>
            <a:r>
              <a:rPr dirty="0" sz="4800" spc="-240" b="1">
                <a:solidFill>
                  <a:srgbClr val="ED7E00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EA640D"/>
                </a:solidFill>
                <a:latin typeface="Calibri"/>
                <a:cs typeface="Calibri"/>
              </a:rPr>
              <a:t>toekomst</a:t>
            </a:r>
            <a:r>
              <a:rPr dirty="0" sz="4800" spc="-235" b="1">
                <a:solidFill>
                  <a:srgbClr val="EA640D"/>
                </a:solidFill>
                <a:latin typeface="Calibri"/>
                <a:cs typeface="Calibri"/>
              </a:rPr>
              <a:t> </a:t>
            </a:r>
            <a:r>
              <a:rPr dirty="0" sz="4800" spc="-10" b="1">
                <a:solidFill>
                  <a:srgbClr val="E64414"/>
                </a:solidFill>
                <a:latin typeface="Calibri"/>
                <a:cs typeface="Calibri"/>
              </a:rPr>
              <a:t>pensioenen</a:t>
            </a:r>
            <a:endParaRPr sz="4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800" b="1">
                <a:latin typeface="Calibri"/>
                <a:cs typeface="Calibri"/>
              </a:rPr>
              <a:t>Wat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betekent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dit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voor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jou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en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je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medewerkers?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0424" y="5726962"/>
            <a:ext cx="4019046" cy="9646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4650" rIns="0" bIns="0" rtlCol="0" vert="horz">
            <a:spAutoFit/>
          </a:bodyPr>
          <a:lstStyle/>
          <a:p>
            <a:pPr marL="78105">
              <a:lnSpc>
                <a:spcPct val="100000"/>
              </a:lnSpc>
              <a:spcBef>
                <a:spcPts val="100"/>
              </a:spcBef>
            </a:pPr>
            <a:r>
              <a:rPr dirty="0"/>
              <a:t>De</a:t>
            </a:r>
            <a:r>
              <a:rPr dirty="0" spc="-125"/>
              <a:t> </a:t>
            </a:r>
            <a:r>
              <a:rPr dirty="0"/>
              <a:t>mogelijkheden</a:t>
            </a:r>
            <a:r>
              <a:rPr dirty="0" spc="-105"/>
              <a:t> </a:t>
            </a:r>
            <a:r>
              <a:rPr dirty="0">
                <a:solidFill>
                  <a:srgbClr val="EA640D"/>
                </a:solidFill>
              </a:rPr>
              <a:t>binnen</a:t>
            </a:r>
            <a:r>
              <a:rPr dirty="0" spc="-110">
                <a:solidFill>
                  <a:srgbClr val="EA640D"/>
                </a:solidFill>
              </a:rPr>
              <a:t> </a:t>
            </a:r>
            <a:r>
              <a:rPr dirty="0">
                <a:solidFill>
                  <a:srgbClr val="EA640D"/>
                </a:solidFill>
              </a:rPr>
              <a:t>de</a:t>
            </a:r>
            <a:r>
              <a:rPr dirty="0" spc="-114">
                <a:solidFill>
                  <a:srgbClr val="EA640D"/>
                </a:solidFill>
              </a:rPr>
              <a:t> </a:t>
            </a:r>
            <a:r>
              <a:rPr dirty="0">
                <a:solidFill>
                  <a:srgbClr val="E64414"/>
                </a:solidFill>
              </a:rPr>
              <a:t>Wet</a:t>
            </a:r>
            <a:r>
              <a:rPr dirty="0" spc="-120">
                <a:solidFill>
                  <a:srgbClr val="E64414"/>
                </a:solidFill>
              </a:rPr>
              <a:t> </a:t>
            </a:r>
            <a:r>
              <a:rPr dirty="0" spc="-10">
                <a:solidFill>
                  <a:srgbClr val="E64414"/>
                </a:solidFill>
              </a:rPr>
              <a:t>toekomst</a:t>
            </a:r>
            <a:r>
              <a:rPr dirty="0" spc="-125">
                <a:solidFill>
                  <a:srgbClr val="E64414"/>
                </a:solidFill>
              </a:rPr>
              <a:t> </a:t>
            </a:r>
            <a:r>
              <a:rPr dirty="0" spc="-10">
                <a:solidFill>
                  <a:srgbClr val="EA640D"/>
                </a:solidFill>
              </a:rPr>
              <a:t>pensioenen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653534" y="6089091"/>
            <a:ext cx="623252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900">
                <a:solidFill>
                  <a:srgbClr val="221F1F"/>
                </a:solidFill>
                <a:latin typeface="Calibri"/>
                <a:cs typeface="Calibri"/>
              </a:rPr>
              <a:t>De</a:t>
            </a:r>
            <a:r>
              <a:rPr dirty="0" sz="900" spc="-2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21F1F"/>
                </a:solidFill>
                <a:latin typeface="Calibri"/>
                <a:cs typeface="Calibri"/>
              </a:rPr>
              <a:t>minister</a:t>
            </a:r>
            <a:r>
              <a:rPr dirty="0" sz="900" spc="2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21F1F"/>
                </a:solidFill>
                <a:latin typeface="Calibri"/>
                <a:cs typeface="Calibri"/>
              </a:rPr>
              <a:t>heeft het</a:t>
            </a:r>
            <a:r>
              <a:rPr dirty="0" sz="900" spc="-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221F1F"/>
                </a:solidFill>
                <a:latin typeface="Calibri"/>
                <a:cs typeface="Calibri"/>
              </a:rPr>
              <a:t>voornemen</a:t>
            </a:r>
            <a:r>
              <a:rPr dirty="0" sz="900" spc="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21F1F"/>
                </a:solidFill>
                <a:latin typeface="Calibri"/>
                <a:cs typeface="Calibri"/>
              </a:rPr>
              <a:t>de</a:t>
            </a:r>
            <a:r>
              <a:rPr dirty="0" sz="900" spc="-1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221F1F"/>
                </a:solidFill>
                <a:latin typeface="Calibri"/>
                <a:cs typeface="Calibri"/>
              </a:rPr>
              <a:t>transitietermijn</a:t>
            </a:r>
            <a:r>
              <a:rPr dirty="0" sz="900" spc="2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21F1F"/>
                </a:solidFill>
                <a:latin typeface="Calibri"/>
                <a:cs typeface="Calibri"/>
              </a:rPr>
              <a:t>te</a:t>
            </a:r>
            <a:r>
              <a:rPr dirty="0" sz="900" spc="-1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21F1F"/>
                </a:solidFill>
                <a:latin typeface="Calibri"/>
                <a:cs typeface="Calibri"/>
              </a:rPr>
              <a:t>verruimen</a:t>
            </a:r>
            <a:r>
              <a:rPr dirty="0" sz="900" spc="2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21F1F"/>
                </a:solidFill>
                <a:latin typeface="Calibri"/>
                <a:cs typeface="Calibri"/>
              </a:rPr>
              <a:t>met</a:t>
            </a:r>
            <a:r>
              <a:rPr dirty="0" sz="900" spc="-1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21F1F"/>
                </a:solidFill>
                <a:latin typeface="Calibri"/>
                <a:cs typeface="Calibri"/>
              </a:rPr>
              <a:t>1</a:t>
            </a:r>
            <a:r>
              <a:rPr dirty="0" sz="900" spc="-2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21F1F"/>
                </a:solidFill>
                <a:latin typeface="Calibri"/>
                <a:cs typeface="Calibri"/>
              </a:rPr>
              <a:t>jaar</a:t>
            </a:r>
            <a:r>
              <a:rPr dirty="0" sz="900" spc="-2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21F1F"/>
                </a:solidFill>
                <a:latin typeface="Calibri"/>
                <a:cs typeface="Calibri"/>
              </a:rPr>
              <a:t>(van</a:t>
            </a:r>
            <a:r>
              <a:rPr dirty="0" sz="900" spc="-1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21F1F"/>
                </a:solidFill>
                <a:latin typeface="Calibri"/>
                <a:cs typeface="Calibri"/>
              </a:rPr>
              <a:t>1</a:t>
            </a:r>
            <a:r>
              <a:rPr dirty="0" sz="900" spc="-2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21F1F"/>
                </a:solidFill>
                <a:latin typeface="Calibri"/>
                <a:cs typeface="Calibri"/>
              </a:rPr>
              <a:t>januari</a:t>
            </a:r>
            <a:r>
              <a:rPr dirty="0" sz="900" spc="-1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21F1F"/>
                </a:solidFill>
                <a:latin typeface="Calibri"/>
                <a:cs typeface="Calibri"/>
              </a:rPr>
              <a:t>2027</a:t>
            </a:r>
            <a:r>
              <a:rPr dirty="0" sz="900" spc="-3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21F1F"/>
                </a:solidFill>
                <a:latin typeface="Calibri"/>
                <a:cs typeface="Calibri"/>
              </a:rPr>
              <a:t>tot</a:t>
            </a:r>
            <a:r>
              <a:rPr dirty="0" sz="900" spc="-2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21F1F"/>
                </a:solidFill>
                <a:latin typeface="Calibri"/>
                <a:cs typeface="Calibri"/>
              </a:rPr>
              <a:t>1</a:t>
            </a:r>
            <a:r>
              <a:rPr dirty="0" sz="900" spc="-2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21F1F"/>
                </a:solidFill>
                <a:latin typeface="Calibri"/>
                <a:cs typeface="Calibri"/>
              </a:rPr>
              <a:t>januari</a:t>
            </a:r>
            <a:r>
              <a:rPr dirty="0" sz="900" spc="-1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21F1F"/>
                </a:solidFill>
                <a:latin typeface="Calibri"/>
                <a:cs typeface="Calibri"/>
              </a:rPr>
              <a:t>2028).</a:t>
            </a:r>
            <a:r>
              <a:rPr dirty="0" sz="900" spc="-4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21F1F"/>
                </a:solidFill>
                <a:latin typeface="Calibri"/>
                <a:cs typeface="Calibri"/>
              </a:rPr>
              <a:t>Dit</a:t>
            </a:r>
            <a:r>
              <a:rPr dirty="0" sz="900" spc="-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21F1F"/>
                </a:solidFill>
                <a:latin typeface="Calibri"/>
                <a:cs typeface="Calibri"/>
              </a:rPr>
              <a:t>moet</a:t>
            </a:r>
            <a:r>
              <a:rPr dirty="0" sz="900" spc="1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 spc="-25">
                <a:solidFill>
                  <a:srgbClr val="221F1F"/>
                </a:solidFill>
                <a:latin typeface="Calibri"/>
                <a:cs typeface="Calibri"/>
              </a:rPr>
              <a:t>nog</a:t>
            </a:r>
            <a:r>
              <a:rPr dirty="0" sz="900" spc="50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21F1F"/>
                </a:solidFill>
                <a:latin typeface="Calibri"/>
                <a:cs typeface="Calibri"/>
              </a:rPr>
              <a:t>worden</a:t>
            </a:r>
            <a:r>
              <a:rPr dirty="0" sz="900" spc="-2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21F1F"/>
                </a:solidFill>
                <a:latin typeface="Calibri"/>
                <a:cs typeface="Calibri"/>
              </a:rPr>
              <a:t>vastgelegd in</a:t>
            </a:r>
            <a:r>
              <a:rPr dirty="0" sz="900" spc="-2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221F1F"/>
                </a:solidFill>
                <a:latin typeface="Calibri"/>
                <a:cs typeface="Calibri"/>
              </a:rPr>
              <a:t>regelgeving.</a:t>
            </a:r>
            <a:r>
              <a:rPr dirty="0" sz="900" spc="1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21F1F"/>
                </a:solidFill>
                <a:latin typeface="Calibri"/>
                <a:cs typeface="Calibri"/>
              </a:rPr>
              <a:t>De</a:t>
            </a:r>
            <a:r>
              <a:rPr dirty="0" sz="900" spc="-3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21F1F"/>
                </a:solidFill>
                <a:latin typeface="Calibri"/>
                <a:cs typeface="Calibri"/>
              </a:rPr>
              <a:t>exacte</a:t>
            </a:r>
            <a:r>
              <a:rPr dirty="0" sz="900" spc="-3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21F1F"/>
                </a:solidFill>
                <a:latin typeface="Calibri"/>
                <a:cs typeface="Calibri"/>
              </a:rPr>
              <a:t>inhoud</a:t>
            </a:r>
            <a:r>
              <a:rPr dirty="0" sz="900" spc="-1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21F1F"/>
                </a:solidFill>
                <a:latin typeface="Calibri"/>
                <a:cs typeface="Calibri"/>
              </a:rPr>
              <a:t>is</a:t>
            </a:r>
            <a:r>
              <a:rPr dirty="0" sz="900" spc="-2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21F1F"/>
                </a:solidFill>
                <a:latin typeface="Calibri"/>
                <a:cs typeface="Calibri"/>
              </a:rPr>
              <a:t>nog</a:t>
            </a:r>
            <a:r>
              <a:rPr dirty="0" sz="900" spc="-3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21F1F"/>
                </a:solidFill>
                <a:latin typeface="Calibri"/>
                <a:cs typeface="Calibri"/>
              </a:rPr>
              <a:t>niet</a:t>
            </a:r>
            <a:r>
              <a:rPr dirty="0" sz="900" spc="-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221F1F"/>
                </a:solidFill>
                <a:latin typeface="Calibri"/>
                <a:cs typeface="Calibri"/>
              </a:rPr>
              <a:t>duidelijk.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21F1F"/>
                </a:solidFill>
                <a:latin typeface="Calibri"/>
                <a:cs typeface="Calibri"/>
              </a:rPr>
              <a:t>**</a:t>
            </a:r>
            <a:r>
              <a:rPr dirty="0" sz="900" spc="17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21F1F"/>
                </a:solidFill>
                <a:latin typeface="Calibri"/>
                <a:cs typeface="Calibri"/>
              </a:rPr>
              <a:t>%</a:t>
            </a:r>
            <a:r>
              <a:rPr dirty="0" sz="900" spc="-3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21F1F"/>
                </a:solidFill>
                <a:latin typeface="Calibri"/>
                <a:cs typeface="Calibri"/>
              </a:rPr>
              <a:t>van</a:t>
            </a:r>
            <a:r>
              <a:rPr dirty="0" sz="900" spc="-4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21F1F"/>
                </a:solidFill>
                <a:latin typeface="Calibri"/>
                <a:cs typeface="Calibri"/>
              </a:rPr>
              <a:t>het</a:t>
            </a:r>
            <a:r>
              <a:rPr dirty="0" sz="900" spc="-1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21F1F"/>
                </a:solidFill>
                <a:latin typeface="Calibri"/>
                <a:cs typeface="Calibri"/>
              </a:rPr>
              <a:t>laatst</a:t>
            </a:r>
            <a:r>
              <a:rPr dirty="0" sz="900" spc="-2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21F1F"/>
                </a:solidFill>
                <a:latin typeface="Calibri"/>
                <a:cs typeface="Calibri"/>
              </a:rPr>
              <a:t>vastgestelde</a:t>
            </a:r>
            <a:r>
              <a:rPr dirty="0" sz="900" spc="1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221F1F"/>
                </a:solidFill>
                <a:latin typeface="Calibri"/>
                <a:cs typeface="Calibri"/>
              </a:rPr>
              <a:t>pensioengevend</a:t>
            </a:r>
            <a:r>
              <a:rPr dirty="0" sz="900" spc="4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221F1F"/>
                </a:solidFill>
                <a:latin typeface="Calibri"/>
                <a:cs typeface="Calibri"/>
              </a:rPr>
              <a:t>salaris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8250" y="1485900"/>
            <a:ext cx="9972675" cy="38100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797" y="6057820"/>
            <a:ext cx="2493772" cy="5985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805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Welke</a:t>
            </a:r>
            <a:r>
              <a:rPr dirty="0" spc="-90"/>
              <a:t> </a:t>
            </a:r>
            <a:r>
              <a:rPr dirty="0"/>
              <a:t>opties</a:t>
            </a:r>
            <a:r>
              <a:rPr dirty="0" spc="-60"/>
              <a:t> </a:t>
            </a:r>
            <a:r>
              <a:rPr dirty="0">
                <a:solidFill>
                  <a:srgbClr val="EA640D"/>
                </a:solidFill>
              </a:rPr>
              <a:t>heb</a:t>
            </a:r>
            <a:r>
              <a:rPr dirty="0" spc="-70">
                <a:solidFill>
                  <a:srgbClr val="EA640D"/>
                </a:solidFill>
              </a:rPr>
              <a:t> </a:t>
            </a:r>
            <a:r>
              <a:rPr dirty="0">
                <a:solidFill>
                  <a:srgbClr val="EA640D"/>
                </a:solidFill>
              </a:rPr>
              <a:t>je</a:t>
            </a:r>
            <a:r>
              <a:rPr dirty="0" spc="-85">
                <a:solidFill>
                  <a:srgbClr val="EA640D"/>
                </a:solidFill>
              </a:rPr>
              <a:t> </a:t>
            </a:r>
            <a:r>
              <a:rPr dirty="0">
                <a:solidFill>
                  <a:srgbClr val="E64414"/>
                </a:solidFill>
              </a:rPr>
              <a:t>binnen</a:t>
            </a:r>
            <a:r>
              <a:rPr dirty="0" spc="-70">
                <a:solidFill>
                  <a:srgbClr val="E64414"/>
                </a:solidFill>
              </a:rPr>
              <a:t> </a:t>
            </a:r>
            <a:r>
              <a:rPr dirty="0">
                <a:solidFill>
                  <a:srgbClr val="E64414"/>
                </a:solidFill>
              </a:rPr>
              <a:t>de</a:t>
            </a:r>
            <a:r>
              <a:rPr dirty="0" spc="-85">
                <a:solidFill>
                  <a:srgbClr val="E64414"/>
                </a:solidFill>
              </a:rPr>
              <a:t> </a:t>
            </a:r>
            <a:r>
              <a:rPr dirty="0" spc="-20">
                <a:solidFill>
                  <a:srgbClr val="E64414"/>
                </a:solidFill>
              </a:rPr>
              <a:t>Wtp</a:t>
            </a:r>
            <a:r>
              <a:rPr dirty="0" spc="-20" i="1">
                <a:latin typeface="Calibri"/>
                <a:cs typeface="Calibri"/>
              </a:rPr>
              <a:t>?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02309" y="1691385"/>
            <a:ext cx="3357879" cy="3019425"/>
            <a:chOff x="702309" y="1691385"/>
            <a:chExt cx="3357879" cy="3019425"/>
          </a:xfrm>
        </p:grpSpPr>
        <p:sp>
          <p:nvSpPr>
            <p:cNvPr id="4" name="object 4" descr=""/>
            <p:cNvSpPr/>
            <p:nvPr/>
          </p:nvSpPr>
          <p:spPr>
            <a:xfrm>
              <a:off x="708659" y="1697735"/>
              <a:ext cx="3345179" cy="3006725"/>
            </a:xfrm>
            <a:custGeom>
              <a:avLst/>
              <a:gdLst/>
              <a:ahLst/>
              <a:cxnLst/>
              <a:rect l="l" t="t" r="r" b="b"/>
              <a:pathLst>
                <a:path w="3345179" h="3006725">
                  <a:moveTo>
                    <a:pt x="0" y="163067"/>
                  </a:moveTo>
                  <a:lnTo>
                    <a:pt x="5825" y="119723"/>
                  </a:lnTo>
                  <a:lnTo>
                    <a:pt x="22264" y="80771"/>
                  </a:lnTo>
                  <a:lnTo>
                    <a:pt x="47764" y="47767"/>
                  </a:lnTo>
                  <a:lnTo>
                    <a:pt x="80770" y="22267"/>
                  </a:lnTo>
                  <a:lnTo>
                    <a:pt x="119726" y="5826"/>
                  </a:lnTo>
                  <a:lnTo>
                    <a:pt x="163080" y="0"/>
                  </a:lnTo>
                  <a:lnTo>
                    <a:pt x="3182112" y="0"/>
                  </a:lnTo>
                  <a:lnTo>
                    <a:pt x="3225456" y="5826"/>
                  </a:lnTo>
                  <a:lnTo>
                    <a:pt x="3264407" y="22267"/>
                  </a:lnTo>
                  <a:lnTo>
                    <a:pt x="3297412" y="47767"/>
                  </a:lnTo>
                  <a:lnTo>
                    <a:pt x="3322912" y="80771"/>
                  </a:lnTo>
                  <a:lnTo>
                    <a:pt x="3339353" y="119723"/>
                  </a:lnTo>
                  <a:lnTo>
                    <a:pt x="3345179" y="163067"/>
                  </a:lnTo>
                  <a:lnTo>
                    <a:pt x="3345179" y="2843656"/>
                  </a:lnTo>
                  <a:lnTo>
                    <a:pt x="3339353" y="2887001"/>
                  </a:lnTo>
                  <a:lnTo>
                    <a:pt x="3322912" y="2925952"/>
                  </a:lnTo>
                  <a:lnTo>
                    <a:pt x="3297412" y="2958957"/>
                  </a:lnTo>
                  <a:lnTo>
                    <a:pt x="3264407" y="2984457"/>
                  </a:lnTo>
                  <a:lnTo>
                    <a:pt x="3225456" y="3000898"/>
                  </a:lnTo>
                  <a:lnTo>
                    <a:pt x="3182112" y="3006724"/>
                  </a:lnTo>
                  <a:lnTo>
                    <a:pt x="163080" y="3006724"/>
                  </a:lnTo>
                  <a:lnTo>
                    <a:pt x="119726" y="3000898"/>
                  </a:lnTo>
                  <a:lnTo>
                    <a:pt x="80770" y="2984457"/>
                  </a:lnTo>
                  <a:lnTo>
                    <a:pt x="47764" y="2958957"/>
                  </a:lnTo>
                  <a:lnTo>
                    <a:pt x="22264" y="2925953"/>
                  </a:lnTo>
                  <a:lnTo>
                    <a:pt x="5825" y="2887001"/>
                  </a:lnTo>
                  <a:lnTo>
                    <a:pt x="0" y="2843656"/>
                  </a:lnTo>
                  <a:lnTo>
                    <a:pt x="0" y="163067"/>
                  </a:lnTo>
                  <a:close/>
                </a:path>
              </a:pathLst>
            </a:custGeom>
            <a:ln w="12700">
              <a:solidFill>
                <a:srgbClr val="EA640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1204" y="2741100"/>
              <a:ext cx="1705469" cy="852017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289552" y="1617725"/>
            <a:ext cx="7428865" cy="310007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800" spc="-10" b="1">
                <a:solidFill>
                  <a:srgbClr val="EA640D"/>
                </a:solidFill>
                <a:latin typeface="Calibri"/>
                <a:cs typeface="Calibri"/>
              </a:rPr>
              <a:t>Eerbiedigende </a:t>
            </a:r>
            <a:r>
              <a:rPr dirty="0" sz="1800" b="1">
                <a:solidFill>
                  <a:srgbClr val="EA640D"/>
                </a:solidFill>
                <a:latin typeface="Calibri"/>
                <a:cs typeface="Calibri"/>
              </a:rPr>
              <a:t>werking</a:t>
            </a:r>
            <a:r>
              <a:rPr dirty="0" sz="1800" spc="-40" b="1">
                <a:solidFill>
                  <a:srgbClr val="EA640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EA640D"/>
                </a:solidFill>
                <a:latin typeface="Calibri"/>
                <a:cs typeface="Calibri"/>
              </a:rPr>
              <a:t>(alleen</a:t>
            </a:r>
            <a:r>
              <a:rPr dirty="0" sz="1800" spc="-45" b="1">
                <a:solidFill>
                  <a:srgbClr val="EA640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EA640D"/>
                </a:solidFill>
                <a:latin typeface="Calibri"/>
                <a:cs typeface="Calibri"/>
              </a:rPr>
              <a:t>bij</a:t>
            </a:r>
            <a:r>
              <a:rPr dirty="0" sz="1800" spc="-10" b="1">
                <a:solidFill>
                  <a:srgbClr val="EA640D"/>
                </a:solidFill>
                <a:latin typeface="Calibri"/>
                <a:cs typeface="Calibri"/>
              </a:rPr>
              <a:t> bestaande</a:t>
            </a:r>
            <a:r>
              <a:rPr dirty="0" sz="1800" spc="-45" b="1">
                <a:solidFill>
                  <a:srgbClr val="EA640D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EA640D"/>
                </a:solidFill>
                <a:latin typeface="Calibri"/>
                <a:cs typeface="Calibri"/>
              </a:rPr>
              <a:t>regelingen </a:t>
            </a:r>
            <a:r>
              <a:rPr dirty="0" sz="1800" b="1">
                <a:solidFill>
                  <a:srgbClr val="EA640D"/>
                </a:solidFill>
                <a:latin typeface="Calibri"/>
                <a:cs typeface="Calibri"/>
              </a:rPr>
              <a:t>op 30</a:t>
            </a:r>
            <a:r>
              <a:rPr dirty="0" sz="1800" spc="-25" b="1">
                <a:solidFill>
                  <a:srgbClr val="EA640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EA640D"/>
                </a:solidFill>
                <a:latin typeface="Calibri"/>
                <a:cs typeface="Calibri"/>
              </a:rPr>
              <a:t>juni</a:t>
            </a:r>
            <a:r>
              <a:rPr dirty="0" sz="1800" spc="-10" b="1">
                <a:solidFill>
                  <a:srgbClr val="EA640D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EA640D"/>
                </a:solidFill>
                <a:latin typeface="Calibri"/>
                <a:cs typeface="Calibri"/>
              </a:rPr>
              <a:t>2023)</a:t>
            </a:r>
            <a:endParaRPr sz="1800">
              <a:latin typeface="Calibri"/>
              <a:cs typeface="Calibri"/>
            </a:endParaRPr>
          </a:p>
          <a:p>
            <a:pPr marL="155575" marR="881380" indent="-146685">
              <a:lnSpc>
                <a:spcPct val="112200"/>
              </a:lnSpc>
              <a:buClr>
                <a:srgbClr val="EA640D"/>
              </a:buClr>
              <a:buSzPct val="94444"/>
              <a:buFont typeface="Wingdings"/>
              <a:buChar char=""/>
              <a:tabLst>
                <a:tab pos="155575" algn="l"/>
                <a:tab pos="191135" algn="l"/>
              </a:tabLst>
            </a:pPr>
            <a:r>
              <a:rPr dirty="0" sz="1800">
                <a:latin typeface="Calibri"/>
                <a:cs typeface="Calibri"/>
              </a:rPr>
              <a:t>	</a:t>
            </a:r>
            <a:r>
              <a:rPr dirty="0" sz="1800">
                <a:latin typeface="Calibri"/>
                <a:cs typeface="Calibri"/>
              </a:rPr>
              <a:t>Premiestaffel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handhaven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voor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bestaande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werknemers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nieuwe werknemers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vlakke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premie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(gelijkblijvend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premiepercentage)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bieden</a:t>
            </a:r>
            <a:endParaRPr sz="1800">
              <a:latin typeface="Calibri"/>
              <a:cs typeface="Calibri"/>
            </a:endParaRPr>
          </a:p>
          <a:p>
            <a:pPr marL="191770" indent="-182245">
              <a:lnSpc>
                <a:spcPct val="100000"/>
              </a:lnSpc>
              <a:spcBef>
                <a:spcPts val="250"/>
              </a:spcBef>
              <a:buClr>
                <a:srgbClr val="EA640D"/>
              </a:buClr>
              <a:buSzPct val="94444"/>
              <a:buFont typeface="Wingdings"/>
              <a:buChar char=""/>
              <a:tabLst>
                <a:tab pos="191770" algn="l"/>
              </a:tabLst>
            </a:pPr>
            <a:r>
              <a:rPr dirty="0" sz="1800" spc="-10">
                <a:latin typeface="Calibri"/>
                <a:cs typeface="Calibri"/>
              </a:rPr>
              <a:t>Nabestaandenpensioen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voldoet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aan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25">
                <a:latin typeface="Calibri"/>
                <a:cs typeface="Calibri"/>
              </a:rPr>
              <a:t> Wtp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80"/>
              </a:spcBef>
              <a:buClr>
                <a:srgbClr val="EA640D"/>
              </a:buClr>
              <a:buFont typeface="Wingdings"/>
              <a:buChar char=""/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EA640D"/>
                </a:solidFill>
                <a:latin typeface="Calibri"/>
                <a:cs typeface="Calibri"/>
              </a:rPr>
              <a:t>Vlakke</a:t>
            </a:r>
            <a:r>
              <a:rPr dirty="0" sz="1800" spc="-40" b="1">
                <a:solidFill>
                  <a:srgbClr val="EA640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EA640D"/>
                </a:solidFill>
                <a:latin typeface="Calibri"/>
                <a:cs typeface="Calibri"/>
              </a:rPr>
              <a:t>premie</a:t>
            </a:r>
            <a:r>
              <a:rPr dirty="0" sz="1800" spc="-45" b="1">
                <a:solidFill>
                  <a:srgbClr val="EA640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EA640D"/>
                </a:solidFill>
                <a:latin typeface="Calibri"/>
                <a:cs typeface="Calibri"/>
              </a:rPr>
              <a:t>met</a:t>
            </a:r>
            <a:r>
              <a:rPr dirty="0" sz="1800" spc="-20" b="1">
                <a:solidFill>
                  <a:srgbClr val="EA640D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EA640D"/>
                </a:solidFill>
                <a:latin typeface="Calibri"/>
                <a:cs typeface="Calibri"/>
              </a:rPr>
              <a:t>eventueel</a:t>
            </a:r>
            <a:r>
              <a:rPr dirty="0" sz="1800" spc="-60" b="1">
                <a:solidFill>
                  <a:srgbClr val="EA640D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EA640D"/>
                </a:solidFill>
                <a:latin typeface="Calibri"/>
                <a:cs typeface="Calibri"/>
              </a:rPr>
              <a:t>compensatie</a:t>
            </a:r>
            <a:endParaRPr sz="1800">
              <a:latin typeface="Calibri"/>
              <a:cs typeface="Calibri"/>
            </a:endParaRPr>
          </a:p>
          <a:p>
            <a:pPr marL="191770" indent="-182245">
              <a:lnSpc>
                <a:spcPct val="100000"/>
              </a:lnSpc>
              <a:spcBef>
                <a:spcPts val="265"/>
              </a:spcBef>
              <a:buClr>
                <a:srgbClr val="EA640D"/>
              </a:buClr>
              <a:buSzPct val="94444"/>
              <a:buFont typeface="Wingdings"/>
              <a:buChar char=""/>
              <a:tabLst>
                <a:tab pos="191770" algn="l"/>
              </a:tabLst>
            </a:pPr>
            <a:r>
              <a:rPr dirty="0" sz="1800">
                <a:latin typeface="Calibri"/>
                <a:cs typeface="Calibri"/>
              </a:rPr>
              <a:t>Gelijkblijvend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premiepercentage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voor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bestaande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nieuwe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werknemers</a:t>
            </a:r>
            <a:endParaRPr sz="1800">
              <a:latin typeface="Calibri"/>
              <a:cs typeface="Calibri"/>
            </a:endParaRPr>
          </a:p>
          <a:p>
            <a:pPr marL="155575" marR="5080" indent="-146685">
              <a:lnSpc>
                <a:spcPct val="111700"/>
              </a:lnSpc>
              <a:spcBef>
                <a:spcPts val="15"/>
              </a:spcBef>
              <a:buClr>
                <a:srgbClr val="EA640D"/>
              </a:buClr>
              <a:buSzPct val="94444"/>
              <a:buFont typeface="Wingdings"/>
              <a:buChar char=""/>
              <a:tabLst>
                <a:tab pos="155575" algn="l"/>
                <a:tab pos="191135" algn="l"/>
              </a:tabLst>
            </a:pPr>
            <a:r>
              <a:rPr dirty="0" sz="1800" spc="-10">
                <a:latin typeface="Calibri"/>
                <a:cs typeface="Calibri"/>
              </a:rPr>
              <a:t>	</a:t>
            </a:r>
            <a:r>
              <a:rPr dirty="0" sz="1800" spc="-10">
                <a:latin typeface="Calibri"/>
                <a:cs typeface="Calibri"/>
              </a:rPr>
              <a:t>Eventuele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compensatie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onderdeel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van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arbeidsvoorwaarde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kan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worden aangeboden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pensioensfeer*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(hogere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inleg)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loonsfeer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(via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salaris)</a:t>
            </a:r>
            <a:endParaRPr sz="1800">
              <a:latin typeface="Calibri"/>
              <a:cs typeface="Calibri"/>
            </a:endParaRPr>
          </a:p>
          <a:p>
            <a:pPr marL="191770" indent="-182245">
              <a:lnSpc>
                <a:spcPct val="100000"/>
              </a:lnSpc>
              <a:spcBef>
                <a:spcPts val="260"/>
              </a:spcBef>
              <a:buClr>
                <a:srgbClr val="EA640D"/>
              </a:buClr>
              <a:buSzPct val="94444"/>
              <a:buFont typeface="Wingdings"/>
              <a:buChar char=""/>
              <a:tabLst>
                <a:tab pos="191770" algn="l"/>
              </a:tabLst>
            </a:pPr>
            <a:r>
              <a:rPr dirty="0" sz="1800" spc="-10">
                <a:latin typeface="Calibri"/>
                <a:cs typeface="Calibri"/>
              </a:rPr>
              <a:t>Nabestaandenpensioen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voldoet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aan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Wtp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990201" y="5964123"/>
            <a:ext cx="172593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*Oplevering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een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latere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fase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797" y="6057820"/>
            <a:ext cx="2493772" cy="598551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dirty="0" spc="-25"/>
              <a:t>11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3281" y="2034586"/>
            <a:ext cx="5221602" cy="296376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084568" y="1742694"/>
            <a:ext cx="3846829" cy="125603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800" spc="-10" b="1">
                <a:solidFill>
                  <a:srgbClr val="EA640D"/>
                </a:solidFill>
                <a:latin typeface="Calibri"/>
                <a:cs typeface="Calibri"/>
              </a:rPr>
              <a:t>Belangrijk</a:t>
            </a:r>
            <a:endParaRPr sz="1800">
              <a:latin typeface="Calibri"/>
              <a:cs typeface="Calibri"/>
            </a:endParaRPr>
          </a:p>
          <a:p>
            <a:pPr marL="191770" indent="-182245">
              <a:lnSpc>
                <a:spcPct val="100000"/>
              </a:lnSpc>
              <a:spcBef>
                <a:spcPts val="265"/>
              </a:spcBef>
              <a:buClr>
                <a:srgbClr val="EA640D"/>
              </a:buClr>
              <a:buSzPct val="94444"/>
              <a:buFont typeface="Wingdings"/>
              <a:buChar char=""/>
              <a:tabLst>
                <a:tab pos="191770" algn="l"/>
              </a:tabLst>
            </a:pPr>
            <a:r>
              <a:rPr dirty="0" sz="1800" spc="-20">
                <a:latin typeface="Calibri"/>
                <a:cs typeface="Calibri"/>
              </a:rPr>
              <a:t>Voorkomen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van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ongelijke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behandeling</a:t>
            </a:r>
            <a:endParaRPr sz="1800">
              <a:latin typeface="Calibri"/>
              <a:cs typeface="Calibri"/>
            </a:endParaRPr>
          </a:p>
          <a:p>
            <a:pPr marL="191770" indent="-182245">
              <a:lnSpc>
                <a:spcPct val="100000"/>
              </a:lnSpc>
              <a:spcBef>
                <a:spcPts val="254"/>
              </a:spcBef>
              <a:buClr>
                <a:srgbClr val="EA640D"/>
              </a:buClr>
              <a:buSzPct val="94444"/>
              <a:buFont typeface="Wingdings"/>
              <a:buChar char=""/>
              <a:tabLst>
                <a:tab pos="191770" algn="l"/>
              </a:tabLst>
            </a:pPr>
            <a:r>
              <a:rPr dirty="0" sz="1800">
                <a:latin typeface="Calibri"/>
                <a:cs typeface="Calibri"/>
              </a:rPr>
              <a:t>Voor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evenwichtige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compensatie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zorgen</a:t>
            </a:r>
            <a:endParaRPr sz="1800">
              <a:latin typeface="Calibri"/>
              <a:cs typeface="Calibri"/>
            </a:endParaRPr>
          </a:p>
          <a:p>
            <a:pPr marL="191770" indent="-182245">
              <a:lnSpc>
                <a:spcPct val="100000"/>
              </a:lnSpc>
              <a:spcBef>
                <a:spcPts val="260"/>
              </a:spcBef>
              <a:buClr>
                <a:srgbClr val="EA640D"/>
              </a:buClr>
              <a:buSzPct val="94444"/>
              <a:buFont typeface="Wingdings"/>
              <a:buChar char=""/>
              <a:tabLst>
                <a:tab pos="191770" algn="l"/>
              </a:tabLst>
            </a:pPr>
            <a:r>
              <a:rPr dirty="0" sz="1800">
                <a:latin typeface="Calibri"/>
                <a:cs typeface="Calibri"/>
              </a:rPr>
              <a:t>Mogelijk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pensioengat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bij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baanwisseling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7165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395"/>
              </a:spcBef>
            </a:pPr>
            <a:r>
              <a:rPr dirty="0" spc="-10"/>
              <a:t>Eerbiedigende</a:t>
            </a:r>
            <a:r>
              <a:rPr dirty="0" spc="-145"/>
              <a:t> </a:t>
            </a:r>
            <a:r>
              <a:rPr dirty="0">
                <a:solidFill>
                  <a:srgbClr val="EA640D"/>
                </a:solidFill>
              </a:rPr>
              <a:t>werking</a:t>
            </a:r>
            <a:r>
              <a:rPr dirty="0" spc="-155">
                <a:solidFill>
                  <a:srgbClr val="EA640D"/>
                </a:solidFill>
              </a:rPr>
              <a:t> </a:t>
            </a:r>
            <a:r>
              <a:rPr dirty="0" spc="-10">
                <a:solidFill>
                  <a:srgbClr val="EA640D"/>
                </a:solidFill>
              </a:rPr>
              <a:t>algemeen</a:t>
            </a:r>
          </a:p>
          <a:p>
            <a:pPr marL="13970">
              <a:lnSpc>
                <a:spcPct val="100000"/>
              </a:lnSpc>
              <a:spcBef>
                <a:spcPts val="650"/>
              </a:spcBef>
            </a:pPr>
            <a:r>
              <a:rPr dirty="0" sz="1800">
                <a:solidFill>
                  <a:srgbClr val="000000"/>
                </a:solidFill>
              </a:rPr>
              <a:t>Huidige</a:t>
            </a:r>
            <a:r>
              <a:rPr dirty="0" sz="1800" spc="-20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staffel</a:t>
            </a:r>
            <a:r>
              <a:rPr dirty="0" sz="1800" spc="-40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handhaven</a:t>
            </a:r>
            <a:r>
              <a:rPr dirty="0" sz="1800" spc="-40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voor</a:t>
            </a:r>
            <a:r>
              <a:rPr dirty="0" sz="1800" spc="-55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bestaande</a:t>
            </a:r>
            <a:r>
              <a:rPr dirty="0" sz="1800" spc="-55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werknemers,</a:t>
            </a:r>
            <a:r>
              <a:rPr dirty="0" sz="1800" spc="-60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voor</a:t>
            </a:r>
            <a:r>
              <a:rPr dirty="0" sz="1800" spc="-5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nieuwe</a:t>
            </a:r>
            <a:r>
              <a:rPr dirty="0" sz="1800" spc="-55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werknemers</a:t>
            </a:r>
            <a:r>
              <a:rPr dirty="0" sz="1800" spc="-20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een</a:t>
            </a:r>
            <a:r>
              <a:rPr dirty="0" sz="1800" spc="-55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vlakke</a:t>
            </a:r>
            <a:r>
              <a:rPr dirty="0" sz="1800" spc="-20">
                <a:solidFill>
                  <a:srgbClr val="000000"/>
                </a:solidFill>
              </a:rPr>
              <a:t> </a:t>
            </a:r>
            <a:r>
              <a:rPr dirty="0" sz="1800" spc="-10">
                <a:solidFill>
                  <a:srgbClr val="000000"/>
                </a:solidFill>
              </a:rPr>
              <a:t>premie</a:t>
            </a:r>
            <a:endParaRPr sz="18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670" y="6107449"/>
            <a:ext cx="2493772" cy="598551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dirty="0" spc="-25"/>
              <a:t>11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7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dirty="0"/>
              <a:t>Vlakke</a:t>
            </a:r>
            <a:r>
              <a:rPr dirty="0" spc="-114"/>
              <a:t> </a:t>
            </a:r>
            <a:r>
              <a:rPr dirty="0" spc="-10">
                <a:solidFill>
                  <a:srgbClr val="EA640D"/>
                </a:solidFill>
              </a:rPr>
              <a:t>pensioenpremie</a:t>
            </a:r>
            <a:r>
              <a:rPr dirty="0" spc="-80">
                <a:solidFill>
                  <a:srgbClr val="EA640D"/>
                </a:solidFill>
              </a:rPr>
              <a:t> </a:t>
            </a:r>
            <a:r>
              <a:rPr dirty="0">
                <a:solidFill>
                  <a:srgbClr val="EA640D"/>
                </a:solidFill>
              </a:rPr>
              <a:t>-</a:t>
            </a:r>
            <a:r>
              <a:rPr dirty="0" spc="-110">
                <a:solidFill>
                  <a:srgbClr val="EA640D"/>
                </a:solidFill>
              </a:rPr>
              <a:t> </a:t>
            </a:r>
            <a:r>
              <a:rPr dirty="0" spc="-10">
                <a:solidFill>
                  <a:srgbClr val="EA640D"/>
                </a:solidFill>
              </a:rPr>
              <a:t>compensatie</a:t>
            </a:r>
          </a:p>
          <a:p>
            <a:pPr marL="14604">
              <a:lnSpc>
                <a:spcPct val="100000"/>
              </a:lnSpc>
              <a:spcBef>
                <a:spcPts val="650"/>
              </a:spcBef>
            </a:pPr>
            <a:r>
              <a:rPr dirty="0" sz="1800">
                <a:solidFill>
                  <a:srgbClr val="000000"/>
                </a:solidFill>
              </a:rPr>
              <a:t>Gelijkblijvend</a:t>
            </a:r>
            <a:r>
              <a:rPr dirty="0" sz="1800" spc="-55">
                <a:solidFill>
                  <a:srgbClr val="000000"/>
                </a:solidFill>
              </a:rPr>
              <a:t> </a:t>
            </a:r>
            <a:r>
              <a:rPr dirty="0" sz="1800" spc="-10">
                <a:solidFill>
                  <a:srgbClr val="000000"/>
                </a:solidFill>
              </a:rPr>
              <a:t>premiepercentage</a:t>
            </a:r>
            <a:r>
              <a:rPr dirty="0" sz="1800" spc="-30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voor</a:t>
            </a:r>
            <a:r>
              <a:rPr dirty="0" sz="1800" spc="-55">
                <a:solidFill>
                  <a:srgbClr val="000000"/>
                </a:solidFill>
              </a:rPr>
              <a:t> </a:t>
            </a:r>
            <a:r>
              <a:rPr dirty="0" sz="1800" spc="-10">
                <a:solidFill>
                  <a:srgbClr val="000000"/>
                </a:solidFill>
              </a:rPr>
              <a:t>bestaande</a:t>
            </a:r>
            <a:r>
              <a:rPr dirty="0" sz="1800" spc="-60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en</a:t>
            </a:r>
            <a:r>
              <a:rPr dirty="0" sz="1800" spc="-30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nieuwe</a:t>
            </a:r>
            <a:r>
              <a:rPr dirty="0" sz="1800" spc="-30">
                <a:solidFill>
                  <a:srgbClr val="000000"/>
                </a:solidFill>
              </a:rPr>
              <a:t> </a:t>
            </a:r>
            <a:r>
              <a:rPr dirty="0" sz="1800" spc="-10">
                <a:solidFill>
                  <a:srgbClr val="000000"/>
                </a:solidFill>
              </a:rPr>
              <a:t>deelnemers</a:t>
            </a:r>
            <a:endParaRPr sz="1800"/>
          </a:p>
        </p:txBody>
      </p:sp>
      <p:sp>
        <p:nvSpPr>
          <p:cNvPr id="3" name="object 3" descr=""/>
          <p:cNvSpPr txBox="1"/>
          <p:nvPr/>
        </p:nvSpPr>
        <p:spPr>
          <a:xfrm>
            <a:off x="11571478" y="6230518"/>
            <a:ext cx="19304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5">
                <a:solidFill>
                  <a:srgbClr val="666666"/>
                </a:solidFill>
                <a:latin typeface="Calibri"/>
                <a:cs typeface="Calibri"/>
              </a:rPr>
              <a:t>13</a:t>
            </a:r>
            <a:endParaRPr sz="1300">
              <a:latin typeface="Calibri"/>
              <a:cs typeface="Calibri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558036" y="1774189"/>
          <a:ext cx="8679815" cy="3295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6675"/>
                <a:gridCol w="3500120"/>
                <a:gridCol w="3752850"/>
              </a:tblGrid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pensioensfeer*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salarissfeer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Voor</a:t>
                      </a:r>
                      <a:r>
                        <a:rPr dirty="0" sz="1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wie?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Bestaande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nieuwe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deelnemers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Bestaande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deelnemers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E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Hoe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lang?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714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Compensatie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tot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2037/2038?**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met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een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totale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maximumpremie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van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30%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(tijdelijk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3%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jaar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extra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mogelijk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onder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voorwaarden)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898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Compensatie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kan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worden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uitgesmeerd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tot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individuele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pensioendatum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9442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Hoe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werkt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het?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43204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Werkgever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stelt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extra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pensioen</a:t>
                      </a:r>
                      <a:r>
                        <a:rPr dirty="0" sz="1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beschikbaar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deelnemer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kan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premie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niet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voor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andere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doeleinden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gebruiken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898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Werkgever</a:t>
                      </a:r>
                      <a:r>
                        <a:rPr dirty="0" sz="1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stelt</a:t>
                      </a:r>
                      <a:r>
                        <a:rPr dirty="0" sz="1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extra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salaris</a:t>
                      </a:r>
                      <a:r>
                        <a:rPr dirty="0" sz="1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beschikbaar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1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deelnemer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kiest</a:t>
                      </a:r>
                      <a:r>
                        <a:rPr dirty="0" sz="1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zelf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voor</a:t>
                      </a:r>
                      <a:r>
                        <a:rPr dirty="0" sz="14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extra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inleggen.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Hij</a:t>
                      </a:r>
                      <a:r>
                        <a:rPr dirty="0" sz="1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kan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dit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extra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salaris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ook</a:t>
                      </a:r>
                      <a:r>
                        <a:rPr dirty="0" sz="1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voor</a:t>
                      </a:r>
                      <a:r>
                        <a:rPr dirty="0" sz="1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andere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doeleinden gebruiken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E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Let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op!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987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Omdat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het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voor</a:t>
                      </a:r>
                      <a:r>
                        <a:rPr dirty="0" sz="14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zowel</a:t>
                      </a:r>
                      <a:r>
                        <a:rPr dirty="0" sz="1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bestaande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als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nieuwe deelnemers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geldt,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moet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je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als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werkgever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goed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kijken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dit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financieel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haalbaar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is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2941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Meer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flexibiliteit,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maar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wel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extra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werkgeversheffingen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3750690" y="6033312"/>
            <a:ext cx="7422515" cy="696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*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Oplevering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een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latere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fase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latin typeface="Calibri"/>
                <a:cs typeface="Calibri"/>
              </a:rPr>
              <a:t>**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minister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heeft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het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voornemen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transitietermijn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te</a:t>
            </a:r>
            <a:r>
              <a:rPr dirty="0" sz="1100" spc="-10">
                <a:latin typeface="Calibri"/>
                <a:cs typeface="Calibri"/>
              </a:rPr>
              <a:t> verruimen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met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jaar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(van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 januari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2027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tot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januari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2028).</a:t>
            </a:r>
            <a:endParaRPr sz="1100">
              <a:latin typeface="Calibri"/>
              <a:cs typeface="Calibri"/>
            </a:endParaRPr>
          </a:p>
          <a:p>
            <a:pPr marL="76200" marR="5080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compensatieperiode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10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jaar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kan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door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deze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verruiming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ook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nog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schuiven.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Dit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moet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nog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worden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vastgelegd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-10">
                <a:latin typeface="Calibri"/>
                <a:cs typeface="Calibri"/>
              </a:rPr>
              <a:t> regelgeving.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exacte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inhoud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nog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niet</a:t>
            </a:r>
            <a:r>
              <a:rPr dirty="0" sz="1100" spc="-10">
                <a:latin typeface="Calibri"/>
                <a:cs typeface="Calibri"/>
              </a:rPr>
              <a:t> bekend.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797" y="6057820"/>
            <a:ext cx="2493772" cy="5985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8054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4.</a:t>
            </a:r>
            <a:r>
              <a:rPr dirty="0" spc="-145"/>
              <a:t> </a:t>
            </a:r>
            <a:r>
              <a:rPr dirty="0"/>
              <a:t>Tijdslijnen</a:t>
            </a:r>
            <a:r>
              <a:rPr dirty="0" spc="-114"/>
              <a:t> </a:t>
            </a:r>
            <a:r>
              <a:rPr dirty="0">
                <a:solidFill>
                  <a:srgbClr val="EA640D"/>
                </a:solidFill>
              </a:rPr>
              <a:t>Wet</a:t>
            </a:r>
            <a:r>
              <a:rPr dirty="0" spc="-140">
                <a:solidFill>
                  <a:srgbClr val="EA640D"/>
                </a:solidFill>
              </a:rPr>
              <a:t> </a:t>
            </a:r>
            <a:r>
              <a:rPr dirty="0" spc="-10">
                <a:solidFill>
                  <a:srgbClr val="E64414"/>
                </a:solidFill>
              </a:rPr>
              <a:t>toekomst</a:t>
            </a:r>
            <a:r>
              <a:rPr dirty="0" spc="-145">
                <a:solidFill>
                  <a:srgbClr val="E64414"/>
                </a:solidFill>
              </a:rPr>
              <a:t> </a:t>
            </a:r>
            <a:r>
              <a:rPr dirty="0" spc="-10">
                <a:solidFill>
                  <a:srgbClr val="EA640D"/>
                </a:solidFill>
              </a:rPr>
              <a:t>pensioenen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531" y="1496567"/>
            <a:ext cx="11298809" cy="40309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797" y="6057820"/>
            <a:ext cx="2493772" cy="598551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94130" y="3033522"/>
            <a:ext cx="9669780" cy="1334135"/>
            <a:chOff x="1294130" y="3033522"/>
            <a:chExt cx="9669780" cy="1334135"/>
          </a:xfrm>
        </p:grpSpPr>
        <p:sp>
          <p:nvSpPr>
            <p:cNvPr id="3" name="object 3" descr=""/>
            <p:cNvSpPr/>
            <p:nvPr/>
          </p:nvSpPr>
          <p:spPr>
            <a:xfrm>
              <a:off x="10802493" y="3033522"/>
              <a:ext cx="76200" cy="1082040"/>
            </a:xfrm>
            <a:custGeom>
              <a:avLst/>
              <a:gdLst/>
              <a:ahLst/>
              <a:cxnLst/>
              <a:rect l="l" t="t" r="r" b="b"/>
              <a:pathLst>
                <a:path w="76200" h="1082039">
                  <a:moveTo>
                    <a:pt x="20446" y="1005459"/>
                  </a:moveTo>
                  <a:lnTo>
                    <a:pt x="19811" y="1081659"/>
                  </a:lnTo>
                  <a:lnTo>
                    <a:pt x="38861" y="1081913"/>
                  </a:lnTo>
                  <a:lnTo>
                    <a:pt x="39496" y="1005713"/>
                  </a:lnTo>
                  <a:lnTo>
                    <a:pt x="20446" y="1005459"/>
                  </a:lnTo>
                  <a:close/>
                </a:path>
                <a:path w="76200" h="1082039">
                  <a:moveTo>
                    <a:pt x="21589" y="872109"/>
                  </a:moveTo>
                  <a:lnTo>
                    <a:pt x="20954" y="948309"/>
                  </a:lnTo>
                  <a:lnTo>
                    <a:pt x="40004" y="948563"/>
                  </a:lnTo>
                  <a:lnTo>
                    <a:pt x="40639" y="872363"/>
                  </a:lnTo>
                  <a:lnTo>
                    <a:pt x="21589" y="872109"/>
                  </a:lnTo>
                  <a:close/>
                </a:path>
                <a:path w="76200" h="1082039">
                  <a:moveTo>
                    <a:pt x="22732" y="738759"/>
                  </a:moveTo>
                  <a:lnTo>
                    <a:pt x="22097" y="814959"/>
                  </a:lnTo>
                  <a:lnTo>
                    <a:pt x="41147" y="815213"/>
                  </a:lnTo>
                  <a:lnTo>
                    <a:pt x="41782" y="739013"/>
                  </a:lnTo>
                  <a:lnTo>
                    <a:pt x="22732" y="738759"/>
                  </a:lnTo>
                  <a:close/>
                </a:path>
                <a:path w="76200" h="1082039">
                  <a:moveTo>
                    <a:pt x="23875" y="605408"/>
                  </a:moveTo>
                  <a:lnTo>
                    <a:pt x="23240" y="681609"/>
                  </a:lnTo>
                  <a:lnTo>
                    <a:pt x="42290" y="681863"/>
                  </a:lnTo>
                  <a:lnTo>
                    <a:pt x="42925" y="605663"/>
                  </a:lnTo>
                  <a:lnTo>
                    <a:pt x="23875" y="605408"/>
                  </a:lnTo>
                  <a:close/>
                </a:path>
                <a:path w="76200" h="1082039">
                  <a:moveTo>
                    <a:pt x="24891" y="472058"/>
                  </a:moveTo>
                  <a:lnTo>
                    <a:pt x="24256" y="548258"/>
                  </a:lnTo>
                  <a:lnTo>
                    <a:pt x="43306" y="548513"/>
                  </a:lnTo>
                  <a:lnTo>
                    <a:pt x="43941" y="472313"/>
                  </a:lnTo>
                  <a:lnTo>
                    <a:pt x="24891" y="472058"/>
                  </a:lnTo>
                  <a:close/>
                </a:path>
                <a:path w="76200" h="1082039">
                  <a:moveTo>
                    <a:pt x="26034" y="338708"/>
                  </a:moveTo>
                  <a:lnTo>
                    <a:pt x="25399" y="414908"/>
                  </a:lnTo>
                  <a:lnTo>
                    <a:pt x="44449" y="415163"/>
                  </a:lnTo>
                  <a:lnTo>
                    <a:pt x="45084" y="338963"/>
                  </a:lnTo>
                  <a:lnTo>
                    <a:pt x="26034" y="338708"/>
                  </a:lnTo>
                  <a:close/>
                </a:path>
                <a:path w="76200" h="1082039">
                  <a:moveTo>
                    <a:pt x="27177" y="205359"/>
                  </a:moveTo>
                  <a:lnTo>
                    <a:pt x="26542" y="281558"/>
                  </a:lnTo>
                  <a:lnTo>
                    <a:pt x="45592" y="281813"/>
                  </a:lnTo>
                  <a:lnTo>
                    <a:pt x="46227" y="205612"/>
                  </a:lnTo>
                  <a:lnTo>
                    <a:pt x="27177" y="205359"/>
                  </a:lnTo>
                  <a:close/>
                </a:path>
                <a:path w="76200" h="1082039">
                  <a:moveTo>
                    <a:pt x="28303" y="74203"/>
                  </a:moveTo>
                  <a:lnTo>
                    <a:pt x="27685" y="148335"/>
                  </a:lnTo>
                  <a:lnTo>
                    <a:pt x="46735" y="148462"/>
                  </a:lnTo>
                  <a:lnTo>
                    <a:pt x="47338" y="76200"/>
                  </a:lnTo>
                  <a:lnTo>
                    <a:pt x="37845" y="76200"/>
                  </a:lnTo>
                  <a:lnTo>
                    <a:pt x="28303" y="74203"/>
                  </a:lnTo>
                  <a:close/>
                </a:path>
                <a:path w="76200" h="1082039">
                  <a:moveTo>
                    <a:pt x="28320" y="72135"/>
                  </a:moveTo>
                  <a:lnTo>
                    <a:pt x="28303" y="74203"/>
                  </a:lnTo>
                  <a:lnTo>
                    <a:pt x="37845" y="76200"/>
                  </a:lnTo>
                  <a:lnTo>
                    <a:pt x="47353" y="74343"/>
                  </a:lnTo>
                  <a:lnTo>
                    <a:pt x="47370" y="72262"/>
                  </a:lnTo>
                  <a:lnTo>
                    <a:pt x="28320" y="72135"/>
                  </a:lnTo>
                  <a:close/>
                </a:path>
                <a:path w="76200" h="1082039">
                  <a:moveTo>
                    <a:pt x="47353" y="74343"/>
                  </a:moveTo>
                  <a:lnTo>
                    <a:pt x="37845" y="76200"/>
                  </a:lnTo>
                  <a:lnTo>
                    <a:pt x="47338" y="76200"/>
                  </a:lnTo>
                  <a:lnTo>
                    <a:pt x="47353" y="74343"/>
                  </a:lnTo>
                  <a:close/>
                </a:path>
                <a:path w="76200" h="1082039">
                  <a:moveTo>
                    <a:pt x="54429" y="72135"/>
                  </a:moveTo>
                  <a:lnTo>
                    <a:pt x="28320" y="72135"/>
                  </a:lnTo>
                  <a:lnTo>
                    <a:pt x="47370" y="72262"/>
                  </a:lnTo>
                  <a:lnTo>
                    <a:pt x="47353" y="74343"/>
                  </a:lnTo>
                  <a:lnTo>
                    <a:pt x="52661" y="73306"/>
                  </a:lnTo>
                  <a:lnTo>
                    <a:pt x="54429" y="72135"/>
                  </a:lnTo>
                  <a:close/>
                </a:path>
                <a:path w="76200" h="1082039">
                  <a:moveTo>
                    <a:pt x="38480" y="0"/>
                  </a:moveTo>
                  <a:lnTo>
                    <a:pt x="23610" y="2893"/>
                  </a:lnTo>
                  <a:lnTo>
                    <a:pt x="11429" y="10953"/>
                  </a:lnTo>
                  <a:lnTo>
                    <a:pt x="3155" y="22967"/>
                  </a:lnTo>
                  <a:lnTo>
                    <a:pt x="0" y="37718"/>
                  </a:lnTo>
                  <a:lnTo>
                    <a:pt x="2895" y="52607"/>
                  </a:lnTo>
                  <a:lnTo>
                    <a:pt x="10969" y="64817"/>
                  </a:lnTo>
                  <a:lnTo>
                    <a:pt x="23020" y="73098"/>
                  </a:lnTo>
                  <a:lnTo>
                    <a:pt x="28303" y="74203"/>
                  </a:lnTo>
                  <a:lnTo>
                    <a:pt x="28320" y="72135"/>
                  </a:lnTo>
                  <a:lnTo>
                    <a:pt x="54429" y="72135"/>
                  </a:lnTo>
                  <a:lnTo>
                    <a:pt x="64833" y="65246"/>
                  </a:lnTo>
                  <a:lnTo>
                    <a:pt x="73100" y="53232"/>
                  </a:lnTo>
                  <a:lnTo>
                    <a:pt x="76199" y="38481"/>
                  </a:lnTo>
                  <a:lnTo>
                    <a:pt x="73378" y="23592"/>
                  </a:lnTo>
                  <a:lnTo>
                    <a:pt x="65341" y="11382"/>
                  </a:lnTo>
                  <a:lnTo>
                    <a:pt x="53304" y="3101"/>
                  </a:lnTo>
                  <a:lnTo>
                    <a:pt x="38480" y="0"/>
                  </a:lnTo>
                  <a:close/>
                </a:path>
              </a:pathLst>
            </a:custGeom>
            <a:solidFill>
              <a:srgbClr val="E644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1788" y="4114800"/>
              <a:ext cx="9488423" cy="17830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766053" y="3086862"/>
              <a:ext cx="76200" cy="986790"/>
            </a:xfrm>
            <a:custGeom>
              <a:avLst/>
              <a:gdLst/>
              <a:ahLst/>
              <a:cxnLst/>
              <a:rect l="l" t="t" r="r" b="b"/>
              <a:pathLst>
                <a:path w="76200" h="986789">
                  <a:moveTo>
                    <a:pt x="47625" y="910336"/>
                  </a:moveTo>
                  <a:lnTo>
                    <a:pt x="28575" y="910336"/>
                  </a:lnTo>
                  <a:lnTo>
                    <a:pt x="28575" y="986536"/>
                  </a:lnTo>
                  <a:lnTo>
                    <a:pt x="47625" y="986536"/>
                  </a:lnTo>
                  <a:lnTo>
                    <a:pt x="47625" y="910336"/>
                  </a:lnTo>
                  <a:close/>
                </a:path>
                <a:path w="76200" h="986789">
                  <a:moveTo>
                    <a:pt x="47625" y="776986"/>
                  </a:moveTo>
                  <a:lnTo>
                    <a:pt x="28575" y="776986"/>
                  </a:lnTo>
                  <a:lnTo>
                    <a:pt x="28575" y="853186"/>
                  </a:lnTo>
                  <a:lnTo>
                    <a:pt x="47625" y="853186"/>
                  </a:lnTo>
                  <a:lnTo>
                    <a:pt x="47625" y="776986"/>
                  </a:lnTo>
                  <a:close/>
                </a:path>
                <a:path w="76200" h="986789">
                  <a:moveTo>
                    <a:pt x="47625" y="643636"/>
                  </a:moveTo>
                  <a:lnTo>
                    <a:pt x="28575" y="643636"/>
                  </a:lnTo>
                  <a:lnTo>
                    <a:pt x="28575" y="719836"/>
                  </a:lnTo>
                  <a:lnTo>
                    <a:pt x="47625" y="719836"/>
                  </a:lnTo>
                  <a:lnTo>
                    <a:pt x="47625" y="643636"/>
                  </a:lnTo>
                  <a:close/>
                </a:path>
                <a:path w="76200" h="986789">
                  <a:moveTo>
                    <a:pt x="47625" y="510286"/>
                  </a:moveTo>
                  <a:lnTo>
                    <a:pt x="28575" y="510286"/>
                  </a:lnTo>
                  <a:lnTo>
                    <a:pt x="28575" y="586486"/>
                  </a:lnTo>
                  <a:lnTo>
                    <a:pt x="47625" y="586486"/>
                  </a:lnTo>
                  <a:lnTo>
                    <a:pt x="47625" y="510286"/>
                  </a:lnTo>
                  <a:close/>
                </a:path>
                <a:path w="76200" h="986789">
                  <a:moveTo>
                    <a:pt x="47625" y="376936"/>
                  </a:moveTo>
                  <a:lnTo>
                    <a:pt x="28575" y="376936"/>
                  </a:lnTo>
                  <a:lnTo>
                    <a:pt x="28575" y="453136"/>
                  </a:lnTo>
                  <a:lnTo>
                    <a:pt x="47625" y="453136"/>
                  </a:lnTo>
                  <a:lnTo>
                    <a:pt x="47625" y="376936"/>
                  </a:lnTo>
                  <a:close/>
                </a:path>
                <a:path w="76200" h="986789">
                  <a:moveTo>
                    <a:pt x="47625" y="243586"/>
                  </a:moveTo>
                  <a:lnTo>
                    <a:pt x="28575" y="243586"/>
                  </a:lnTo>
                  <a:lnTo>
                    <a:pt x="28575" y="319786"/>
                  </a:lnTo>
                  <a:lnTo>
                    <a:pt x="47625" y="319786"/>
                  </a:lnTo>
                  <a:lnTo>
                    <a:pt x="47625" y="243586"/>
                  </a:lnTo>
                  <a:close/>
                </a:path>
                <a:path w="76200" h="986789">
                  <a:moveTo>
                    <a:pt x="47625" y="110236"/>
                  </a:moveTo>
                  <a:lnTo>
                    <a:pt x="28575" y="110236"/>
                  </a:lnTo>
                  <a:lnTo>
                    <a:pt x="28575" y="186436"/>
                  </a:lnTo>
                  <a:lnTo>
                    <a:pt x="47625" y="186436"/>
                  </a:lnTo>
                  <a:lnTo>
                    <a:pt x="47625" y="110236"/>
                  </a:lnTo>
                  <a:close/>
                </a:path>
                <a:path w="76200" h="986789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200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117" y="53086"/>
                  </a:lnTo>
                  <a:lnTo>
                    <a:pt x="28575" y="53086"/>
                  </a:lnTo>
                  <a:lnTo>
                    <a:pt x="28575" y="38100"/>
                  </a:lnTo>
                  <a:lnTo>
                    <a:pt x="76200" y="3810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  <a:path w="76200" h="986789">
                  <a:moveTo>
                    <a:pt x="47625" y="38100"/>
                  </a:moveTo>
                  <a:lnTo>
                    <a:pt x="28575" y="38100"/>
                  </a:lnTo>
                  <a:lnTo>
                    <a:pt x="28575" y="53086"/>
                  </a:lnTo>
                  <a:lnTo>
                    <a:pt x="47625" y="53086"/>
                  </a:lnTo>
                  <a:lnTo>
                    <a:pt x="47625" y="38100"/>
                  </a:lnTo>
                  <a:close/>
                </a:path>
                <a:path w="76200" h="986789">
                  <a:moveTo>
                    <a:pt x="76200" y="38100"/>
                  </a:moveTo>
                  <a:lnTo>
                    <a:pt x="47625" y="38100"/>
                  </a:lnTo>
                  <a:lnTo>
                    <a:pt x="47625" y="53086"/>
                  </a:lnTo>
                  <a:lnTo>
                    <a:pt x="73117" y="53086"/>
                  </a:lnTo>
                  <a:lnTo>
                    <a:pt x="73211" y="52947"/>
                  </a:lnTo>
                  <a:lnTo>
                    <a:pt x="76200" y="38100"/>
                  </a:lnTo>
                  <a:close/>
                </a:path>
              </a:pathLst>
            </a:custGeom>
            <a:solidFill>
              <a:srgbClr val="ED7E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867394" y="3086862"/>
              <a:ext cx="76200" cy="986790"/>
            </a:xfrm>
            <a:custGeom>
              <a:avLst/>
              <a:gdLst/>
              <a:ahLst/>
              <a:cxnLst/>
              <a:rect l="l" t="t" r="r" b="b"/>
              <a:pathLst>
                <a:path w="76200" h="986789">
                  <a:moveTo>
                    <a:pt x="47625" y="910336"/>
                  </a:moveTo>
                  <a:lnTo>
                    <a:pt x="28575" y="910336"/>
                  </a:lnTo>
                  <a:lnTo>
                    <a:pt x="28575" y="986536"/>
                  </a:lnTo>
                  <a:lnTo>
                    <a:pt x="47625" y="986536"/>
                  </a:lnTo>
                  <a:lnTo>
                    <a:pt x="47625" y="910336"/>
                  </a:lnTo>
                  <a:close/>
                </a:path>
                <a:path w="76200" h="986789">
                  <a:moveTo>
                    <a:pt x="47625" y="776986"/>
                  </a:moveTo>
                  <a:lnTo>
                    <a:pt x="28575" y="776986"/>
                  </a:lnTo>
                  <a:lnTo>
                    <a:pt x="28575" y="853186"/>
                  </a:lnTo>
                  <a:lnTo>
                    <a:pt x="47625" y="853186"/>
                  </a:lnTo>
                  <a:lnTo>
                    <a:pt x="47625" y="776986"/>
                  </a:lnTo>
                  <a:close/>
                </a:path>
                <a:path w="76200" h="986789">
                  <a:moveTo>
                    <a:pt x="47625" y="643636"/>
                  </a:moveTo>
                  <a:lnTo>
                    <a:pt x="28575" y="643636"/>
                  </a:lnTo>
                  <a:lnTo>
                    <a:pt x="28575" y="719836"/>
                  </a:lnTo>
                  <a:lnTo>
                    <a:pt x="47625" y="719836"/>
                  </a:lnTo>
                  <a:lnTo>
                    <a:pt x="47625" y="643636"/>
                  </a:lnTo>
                  <a:close/>
                </a:path>
                <a:path w="76200" h="986789">
                  <a:moveTo>
                    <a:pt x="47625" y="510286"/>
                  </a:moveTo>
                  <a:lnTo>
                    <a:pt x="28575" y="510286"/>
                  </a:lnTo>
                  <a:lnTo>
                    <a:pt x="28575" y="586486"/>
                  </a:lnTo>
                  <a:lnTo>
                    <a:pt x="47625" y="586486"/>
                  </a:lnTo>
                  <a:lnTo>
                    <a:pt x="47625" y="510286"/>
                  </a:lnTo>
                  <a:close/>
                </a:path>
                <a:path w="76200" h="986789">
                  <a:moveTo>
                    <a:pt x="47625" y="376936"/>
                  </a:moveTo>
                  <a:lnTo>
                    <a:pt x="28575" y="376936"/>
                  </a:lnTo>
                  <a:lnTo>
                    <a:pt x="28575" y="453136"/>
                  </a:lnTo>
                  <a:lnTo>
                    <a:pt x="47625" y="453136"/>
                  </a:lnTo>
                  <a:lnTo>
                    <a:pt x="47625" y="376936"/>
                  </a:lnTo>
                  <a:close/>
                </a:path>
                <a:path w="76200" h="986789">
                  <a:moveTo>
                    <a:pt x="47625" y="243586"/>
                  </a:moveTo>
                  <a:lnTo>
                    <a:pt x="28575" y="243586"/>
                  </a:lnTo>
                  <a:lnTo>
                    <a:pt x="28575" y="319786"/>
                  </a:lnTo>
                  <a:lnTo>
                    <a:pt x="47625" y="319786"/>
                  </a:lnTo>
                  <a:lnTo>
                    <a:pt x="47625" y="243586"/>
                  </a:lnTo>
                  <a:close/>
                </a:path>
                <a:path w="76200" h="986789">
                  <a:moveTo>
                    <a:pt x="47625" y="110236"/>
                  </a:moveTo>
                  <a:lnTo>
                    <a:pt x="28575" y="110236"/>
                  </a:lnTo>
                  <a:lnTo>
                    <a:pt x="28575" y="186436"/>
                  </a:lnTo>
                  <a:lnTo>
                    <a:pt x="47625" y="186436"/>
                  </a:lnTo>
                  <a:lnTo>
                    <a:pt x="47625" y="110236"/>
                  </a:lnTo>
                  <a:close/>
                </a:path>
                <a:path w="76200" h="986789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200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117" y="53086"/>
                  </a:lnTo>
                  <a:lnTo>
                    <a:pt x="28575" y="53086"/>
                  </a:lnTo>
                  <a:lnTo>
                    <a:pt x="28575" y="38100"/>
                  </a:lnTo>
                  <a:lnTo>
                    <a:pt x="76200" y="3810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  <a:path w="76200" h="986789">
                  <a:moveTo>
                    <a:pt x="47625" y="38100"/>
                  </a:moveTo>
                  <a:lnTo>
                    <a:pt x="28575" y="38100"/>
                  </a:lnTo>
                  <a:lnTo>
                    <a:pt x="28575" y="53086"/>
                  </a:lnTo>
                  <a:lnTo>
                    <a:pt x="47625" y="53086"/>
                  </a:lnTo>
                  <a:lnTo>
                    <a:pt x="47625" y="38100"/>
                  </a:lnTo>
                  <a:close/>
                </a:path>
                <a:path w="76200" h="986789">
                  <a:moveTo>
                    <a:pt x="76200" y="38100"/>
                  </a:moveTo>
                  <a:lnTo>
                    <a:pt x="47625" y="38100"/>
                  </a:lnTo>
                  <a:lnTo>
                    <a:pt x="47625" y="53086"/>
                  </a:lnTo>
                  <a:lnTo>
                    <a:pt x="73117" y="53086"/>
                  </a:lnTo>
                  <a:lnTo>
                    <a:pt x="73211" y="52947"/>
                  </a:lnTo>
                  <a:lnTo>
                    <a:pt x="76200" y="38100"/>
                  </a:lnTo>
                  <a:close/>
                </a:path>
              </a:pathLst>
            </a:custGeom>
            <a:solidFill>
              <a:srgbClr val="E644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419225" y="3086862"/>
              <a:ext cx="76200" cy="1092835"/>
            </a:xfrm>
            <a:custGeom>
              <a:avLst/>
              <a:gdLst/>
              <a:ahLst/>
              <a:cxnLst/>
              <a:rect l="l" t="t" r="r" b="b"/>
              <a:pathLst>
                <a:path w="76200" h="1092835">
                  <a:moveTo>
                    <a:pt x="46608" y="1016254"/>
                  </a:moveTo>
                  <a:lnTo>
                    <a:pt x="27558" y="1016254"/>
                  </a:lnTo>
                  <a:lnTo>
                    <a:pt x="27431" y="1092454"/>
                  </a:lnTo>
                  <a:lnTo>
                    <a:pt x="46481" y="1092454"/>
                  </a:lnTo>
                  <a:lnTo>
                    <a:pt x="46608" y="1016254"/>
                  </a:lnTo>
                  <a:close/>
                </a:path>
                <a:path w="76200" h="1092835">
                  <a:moveTo>
                    <a:pt x="46735" y="882904"/>
                  </a:moveTo>
                  <a:lnTo>
                    <a:pt x="27685" y="882904"/>
                  </a:lnTo>
                  <a:lnTo>
                    <a:pt x="27558" y="959104"/>
                  </a:lnTo>
                  <a:lnTo>
                    <a:pt x="46608" y="959104"/>
                  </a:lnTo>
                  <a:lnTo>
                    <a:pt x="46735" y="882904"/>
                  </a:lnTo>
                  <a:close/>
                </a:path>
                <a:path w="76200" h="1092835">
                  <a:moveTo>
                    <a:pt x="46862" y="749554"/>
                  </a:moveTo>
                  <a:lnTo>
                    <a:pt x="27812" y="749554"/>
                  </a:lnTo>
                  <a:lnTo>
                    <a:pt x="27685" y="825754"/>
                  </a:lnTo>
                  <a:lnTo>
                    <a:pt x="46735" y="825754"/>
                  </a:lnTo>
                  <a:lnTo>
                    <a:pt x="46862" y="749554"/>
                  </a:lnTo>
                  <a:close/>
                </a:path>
                <a:path w="76200" h="1092835">
                  <a:moveTo>
                    <a:pt x="46989" y="616204"/>
                  </a:moveTo>
                  <a:lnTo>
                    <a:pt x="27939" y="616204"/>
                  </a:lnTo>
                  <a:lnTo>
                    <a:pt x="27939" y="692404"/>
                  </a:lnTo>
                  <a:lnTo>
                    <a:pt x="46989" y="692404"/>
                  </a:lnTo>
                  <a:lnTo>
                    <a:pt x="46989" y="616204"/>
                  </a:lnTo>
                  <a:close/>
                </a:path>
                <a:path w="76200" h="1092835">
                  <a:moveTo>
                    <a:pt x="47116" y="482854"/>
                  </a:moveTo>
                  <a:lnTo>
                    <a:pt x="28066" y="482854"/>
                  </a:lnTo>
                  <a:lnTo>
                    <a:pt x="28066" y="559054"/>
                  </a:lnTo>
                  <a:lnTo>
                    <a:pt x="47116" y="559054"/>
                  </a:lnTo>
                  <a:lnTo>
                    <a:pt x="47116" y="482854"/>
                  </a:lnTo>
                  <a:close/>
                </a:path>
                <a:path w="76200" h="1092835">
                  <a:moveTo>
                    <a:pt x="47370" y="349504"/>
                  </a:moveTo>
                  <a:lnTo>
                    <a:pt x="28320" y="349504"/>
                  </a:lnTo>
                  <a:lnTo>
                    <a:pt x="28193" y="425704"/>
                  </a:lnTo>
                  <a:lnTo>
                    <a:pt x="47243" y="425704"/>
                  </a:lnTo>
                  <a:lnTo>
                    <a:pt x="47370" y="349504"/>
                  </a:lnTo>
                  <a:close/>
                </a:path>
                <a:path w="76200" h="1092835">
                  <a:moveTo>
                    <a:pt x="47497" y="216154"/>
                  </a:moveTo>
                  <a:lnTo>
                    <a:pt x="28447" y="216154"/>
                  </a:lnTo>
                  <a:lnTo>
                    <a:pt x="28320" y="292354"/>
                  </a:lnTo>
                  <a:lnTo>
                    <a:pt x="47370" y="292354"/>
                  </a:lnTo>
                  <a:lnTo>
                    <a:pt x="47497" y="216154"/>
                  </a:lnTo>
                  <a:close/>
                </a:path>
                <a:path w="76200" h="1092835">
                  <a:moveTo>
                    <a:pt x="47624" y="82804"/>
                  </a:moveTo>
                  <a:lnTo>
                    <a:pt x="28574" y="82804"/>
                  </a:lnTo>
                  <a:lnTo>
                    <a:pt x="28447" y="159004"/>
                  </a:lnTo>
                  <a:lnTo>
                    <a:pt x="47497" y="159004"/>
                  </a:lnTo>
                  <a:lnTo>
                    <a:pt x="47624" y="82804"/>
                  </a:lnTo>
                  <a:close/>
                </a:path>
                <a:path w="76200" h="1092835">
                  <a:moveTo>
                    <a:pt x="38226" y="0"/>
                  </a:moveTo>
                  <a:lnTo>
                    <a:pt x="23333" y="3006"/>
                  </a:lnTo>
                  <a:lnTo>
                    <a:pt x="11207" y="11144"/>
                  </a:lnTo>
                  <a:lnTo>
                    <a:pt x="3008" y="23252"/>
                  </a:lnTo>
                  <a:lnTo>
                    <a:pt x="0" y="38100"/>
                  </a:lnTo>
                  <a:lnTo>
                    <a:pt x="2988" y="52893"/>
                  </a:lnTo>
                  <a:lnTo>
                    <a:pt x="11144" y="65008"/>
                  </a:lnTo>
                  <a:lnTo>
                    <a:pt x="23252" y="73193"/>
                  </a:lnTo>
                  <a:lnTo>
                    <a:pt x="38099" y="76200"/>
                  </a:lnTo>
                  <a:lnTo>
                    <a:pt x="52973" y="73193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6199" y="38100"/>
                  </a:lnTo>
                  <a:lnTo>
                    <a:pt x="73213" y="23306"/>
                  </a:lnTo>
                  <a:lnTo>
                    <a:pt x="65071" y="11191"/>
                  </a:lnTo>
                  <a:lnTo>
                    <a:pt x="53000" y="3006"/>
                  </a:lnTo>
                  <a:lnTo>
                    <a:pt x="38226" y="0"/>
                  </a:lnTo>
                  <a:close/>
                </a:path>
              </a:pathLst>
            </a:custGeom>
            <a:solidFill>
              <a:srgbClr val="ED7E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306830" y="4046982"/>
              <a:ext cx="300355" cy="299085"/>
            </a:xfrm>
            <a:custGeom>
              <a:avLst/>
              <a:gdLst/>
              <a:ahLst/>
              <a:cxnLst/>
              <a:rect l="l" t="t" r="r" b="b"/>
              <a:pathLst>
                <a:path w="300355" h="299085">
                  <a:moveTo>
                    <a:pt x="150114" y="0"/>
                  </a:moveTo>
                  <a:lnTo>
                    <a:pt x="102656" y="7620"/>
                  </a:lnTo>
                  <a:lnTo>
                    <a:pt x="61447" y="28834"/>
                  </a:lnTo>
                  <a:lnTo>
                    <a:pt x="28956" y="61173"/>
                  </a:lnTo>
                  <a:lnTo>
                    <a:pt x="7650" y="102168"/>
                  </a:lnTo>
                  <a:lnTo>
                    <a:pt x="0" y="149352"/>
                  </a:lnTo>
                  <a:lnTo>
                    <a:pt x="7650" y="196535"/>
                  </a:lnTo>
                  <a:lnTo>
                    <a:pt x="28955" y="237530"/>
                  </a:lnTo>
                  <a:lnTo>
                    <a:pt x="61447" y="269869"/>
                  </a:lnTo>
                  <a:lnTo>
                    <a:pt x="102656" y="291084"/>
                  </a:lnTo>
                  <a:lnTo>
                    <a:pt x="150114" y="298704"/>
                  </a:lnTo>
                  <a:lnTo>
                    <a:pt x="197571" y="291084"/>
                  </a:lnTo>
                  <a:lnTo>
                    <a:pt x="238780" y="269869"/>
                  </a:lnTo>
                  <a:lnTo>
                    <a:pt x="271272" y="237530"/>
                  </a:lnTo>
                  <a:lnTo>
                    <a:pt x="292577" y="196535"/>
                  </a:lnTo>
                  <a:lnTo>
                    <a:pt x="300228" y="149352"/>
                  </a:lnTo>
                  <a:lnTo>
                    <a:pt x="292577" y="102168"/>
                  </a:lnTo>
                  <a:lnTo>
                    <a:pt x="271272" y="61173"/>
                  </a:lnTo>
                  <a:lnTo>
                    <a:pt x="238780" y="28834"/>
                  </a:lnTo>
                  <a:lnTo>
                    <a:pt x="197571" y="7620"/>
                  </a:lnTo>
                  <a:lnTo>
                    <a:pt x="150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306830" y="4046982"/>
              <a:ext cx="300355" cy="299085"/>
            </a:xfrm>
            <a:custGeom>
              <a:avLst/>
              <a:gdLst/>
              <a:ahLst/>
              <a:cxnLst/>
              <a:rect l="l" t="t" r="r" b="b"/>
              <a:pathLst>
                <a:path w="300355" h="299085">
                  <a:moveTo>
                    <a:pt x="0" y="149352"/>
                  </a:moveTo>
                  <a:lnTo>
                    <a:pt x="7650" y="102168"/>
                  </a:lnTo>
                  <a:lnTo>
                    <a:pt x="28956" y="61173"/>
                  </a:lnTo>
                  <a:lnTo>
                    <a:pt x="61447" y="28834"/>
                  </a:lnTo>
                  <a:lnTo>
                    <a:pt x="102656" y="7620"/>
                  </a:lnTo>
                  <a:lnTo>
                    <a:pt x="150114" y="0"/>
                  </a:lnTo>
                  <a:lnTo>
                    <a:pt x="197571" y="7620"/>
                  </a:lnTo>
                  <a:lnTo>
                    <a:pt x="238780" y="28834"/>
                  </a:lnTo>
                  <a:lnTo>
                    <a:pt x="271272" y="61173"/>
                  </a:lnTo>
                  <a:lnTo>
                    <a:pt x="292577" y="102168"/>
                  </a:lnTo>
                  <a:lnTo>
                    <a:pt x="300228" y="149352"/>
                  </a:lnTo>
                  <a:lnTo>
                    <a:pt x="292577" y="196535"/>
                  </a:lnTo>
                  <a:lnTo>
                    <a:pt x="271272" y="237530"/>
                  </a:lnTo>
                  <a:lnTo>
                    <a:pt x="238780" y="269869"/>
                  </a:lnTo>
                  <a:lnTo>
                    <a:pt x="197571" y="291084"/>
                  </a:lnTo>
                  <a:lnTo>
                    <a:pt x="150114" y="298704"/>
                  </a:lnTo>
                  <a:lnTo>
                    <a:pt x="102656" y="291084"/>
                  </a:lnTo>
                  <a:lnTo>
                    <a:pt x="61447" y="269869"/>
                  </a:lnTo>
                  <a:lnTo>
                    <a:pt x="28955" y="237530"/>
                  </a:lnTo>
                  <a:lnTo>
                    <a:pt x="7650" y="196535"/>
                  </a:lnTo>
                  <a:lnTo>
                    <a:pt x="0" y="149352"/>
                  </a:lnTo>
                  <a:close/>
                </a:path>
              </a:pathLst>
            </a:custGeom>
            <a:ln w="25399">
              <a:solidFill>
                <a:srgbClr val="EA640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653277" y="4046982"/>
              <a:ext cx="300355" cy="299085"/>
            </a:xfrm>
            <a:custGeom>
              <a:avLst/>
              <a:gdLst/>
              <a:ahLst/>
              <a:cxnLst/>
              <a:rect l="l" t="t" r="r" b="b"/>
              <a:pathLst>
                <a:path w="300354" h="299085">
                  <a:moveTo>
                    <a:pt x="150114" y="0"/>
                  </a:moveTo>
                  <a:lnTo>
                    <a:pt x="102656" y="7620"/>
                  </a:lnTo>
                  <a:lnTo>
                    <a:pt x="61447" y="28834"/>
                  </a:lnTo>
                  <a:lnTo>
                    <a:pt x="28956" y="61173"/>
                  </a:lnTo>
                  <a:lnTo>
                    <a:pt x="7650" y="102168"/>
                  </a:lnTo>
                  <a:lnTo>
                    <a:pt x="0" y="149352"/>
                  </a:lnTo>
                  <a:lnTo>
                    <a:pt x="7650" y="196535"/>
                  </a:lnTo>
                  <a:lnTo>
                    <a:pt x="28955" y="237530"/>
                  </a:lnTo>
                  <a:lnTo>
                    <a:pt x="61447" y="269869"/>
                  </a:lnTo>
                  <a:lnTo>
                    <a:pt x="102656" y="291084"/>
                  </a:lnTo>
                  <a:lnTo>
                    <a:pt x="150114" y="298704"/>
                  </a:lnTo>
                  <a:lnTo>
                    <a:pt x="197571" y="291084"/>
                  </a:lnTo>
                  <a:lnTo>
                    <a:pt x="238780" y="269869"/>
                  </a:lnTo>
                  <a:lnTo>
                    <a:pt x="271272" y="237530"/>
                  </a:lnTo>
                  <a:lnTo>
                    <a:pt x="292577" y="196535"/>
                  </a:lnTo>
                  <a:lnTo>
                    <a:pt x="300228" y="149352"/>
                  </a:lnTo>
                  <a:lnTo>
                    <a:pt x="292577" y="102168"/>
                  </a:lnTo>
                  <a:lnTo>
                    <a:pt x="271272" y="61173"/>
                  </a:lnTo>
                  <a:lnTo>
                    <a:pt x="238780" y="28834"/>
                  </a:lnTo>
                  <a:lnTo>
                    <a:pt x="197571" y="7620"/>
                  </a:lnTo>
                  <a:lnTo>
                    <a:pt x="150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653277" y="4046982"/>
              <a:ext cx="300355" cy="299085"/>
            </a:xfrm>
            <a:custGeom>
              <a:avLst/>
              <a:gdLst/>
              <a:ahLst/>
              <a:cxnLst/>
              <a:rect l="l" t="t" r="r" b="b"/>
              <a:pathLst>
                <a:path w="300354" h="299085">
                  <a:moveTo>
                    <a:pt x="0" y="149352"/>
                  </a:moveTo>
                  <a:lnTo>
                    <a:pt x="7650" y="102168"/>
                  </a:lnTo>
                  <a:lnTo>
                    <a:pt x="28956" y="61173"/>
                  </a:lnTo>
                  <a:lnTo>
                    <a:pt x="61447" y="28834"/>
                  </a:lnTo>
                  <a:lnTo>
                    <a:pt x="102656" y="7620"/>
                  </a:lnTo>
                  <a:lnTo>
                    <a:pt x="150114" y="0"/>
                  </a:lnTo>
                  <a:lnTo>
                    <a:pt x="197571" y="7620"/>
                  </a:lnTo>
                  <a:lnTo>
                    <a:pt x="238780" y="28834"/>
                  </a:lnTo>
                  <a:lnTo>
                    <a:pt x="271272" y="61173"/>
                  </a:lnTo>
                  <a:lnTo>
                    <a:pt x="292577" y="102168"/>
                  </a:lnTo>
                  <a:lnTo>
                    <a:pt x="300228" y="149352"/>
                  </a:lnTo>
                  <a:lnTo>
                    <a:pt x="292577" y="196535"/>
                  </a:lnTo>
                  <a:lnTo>
                    <a:pt x="271272" y="237530"/>
                  </a:lnTo>
                  <a:lnTo>
                    <a:pt x="238780" y="269869"/>
                  </a:lnTo>
                  <a:lnTo>
                    <a:pt x="197571" y="291084"/>
                  </a:lnTo>
                  <a:lnTo>
                    <a:pt x="150114" y="298704"/>
                  </a:lnTo>
                  <a:lnTo>
                    <a:pt x="102656" y="291084"/>
                  </a:lnTo>
                  <a:lnTo>
                    <a:pt x="61447" y="269869"/>
                  </a:lnTo>
                  <a:lnTo>
                    <a:pt x="28955" y="237530"/>
                  </a:lnTo>
                  <a:lnTo>
                    <a:pt x="7650" y="196535"/>
                  </a:lnTo>
                  <a:lnTo>
                    <a:pt x="0" y="149352"/>
                  </a:lnTo>
                  <a:close/>
                </a:path>
              </a:pathLst>
            </a:custGeom>
            <a:ln w="25399">
              <a:solidFill>
                <a:srgbClr val="EA640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754618" y="4046982"/>
              <a:ext cx="300355" cy="299085"/>
            </a:xfrm>
            <a:custGeom>
              <a:avLst/>
              <a:gdLst/>
              <a:ahLst/>
              <a:cxnLst/>
              <a:rect l="l" t="t" r="r" b="b"/>
              <a:pathLst>
                <a:path w="300354" h="299085">
                  <a:moveTo>
                    <a:pt x="150114" y="0"/>
                  </a:moveTo>
                  <a:lnTo>
                    <a:pt x="102656" y="7620"/>
                  </a:lnTo>
                  <a:lnTo>
                    <a:pt x="61447" y="28834"/>
                  </a:lnTo>
                  <a:lnTo>
                    <a:pt x="28956" y="61173"/>
                  </a:lnTo>
                  <a:lnTo>
                    <a:pt x="7650" y="102168"/>
                  </a:lnTo>
                  <a:lnTo>
                    <a:pt x="0" y="149352"/>
                  </a:lnTo>
                  <a:lnTo>
                    <a:pt x="7650" y="196535"/>
                  </a:lnTo>
                  <a:lnTo>
                    <a:pt x="28955" y="237530"/>
                  </a:lnTo>
                  <a:lnTo>
                    <a:pt x="61447" y="269869"/>
                  </a:lnTo>
                  <a:lnTo>
                    <a:pt x="102656" y="291084"/>
                  </a:lnTo>
                  <a:lnTo>
                    <a:pt x="150114" y="298704"/>
                  </a:lnTo>
                  <a:lnTo>
                    <a:pt x="197571" y="291084"/>
                  </a:lnTo>
                  <a:lnTo>
                    <a:pt x="238780" y="269869"/>
                  </a:lnTo>
                  <a:lnTo>
                    <a:pt x="271272" y="237530"/>
                  </a:lnTo>
                  <a:lnTo>
                    <a:pt x="292577" y="196535"/>
                  </a:lnTo>
                  <a:lnTo>
                    <a:pt x="300228" y="149352"/>
                  </a:lnTo>
                  <a:lnTo>
                    <a:pt x="292577" y="102168"/>
                  </a:lnTo>
                  <a:lnTo>
                    <a:pt x="271272" y="61173"/>
                  </a:lnTo>
                  <a:lnTo>
                    <a:pt x="238780" y="28834"/>
                  </a:lnTo>
                  <a:lnTo>
                    <a:pt x="197571" y="7620"/>
                  </a:lnTo>
                  <a:lnTo>
                    <a:pt x="150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754618" y="4046982"/>
              <a:ext cx="300355" cy="299085"/>
            </a:xfrm>
            <a:custGeom>
              <a:avLst/>
              <a:gdLst/>
              <a:ahLst/>
              <a:cxnLst/>
              <a:rect l="l" t="t" r="r" b="b"/>
              <a:pathLst>
                <a:path w="300354" h="299085">
                  <a:moveTo>
                    <a:pt x="0" y="149352"/>
                  </a:moveTo>
                  <a:lnTo>
                    <a:pt x="7650" y="102168"/>
                  </a:lnTo>
                  <a:lnTo>
                    <a:pt x="28956" y="61173"/>
                  </a:lnTo>
                  <a:lnTo>
                    <a:pt x="61447" y="28834"/>
                  </a:lnTo>
                  <a:lnTo>
                    <a:pt x="102656" y="7620"/>
                  </a:lnTo>
                  <a:lnTo>
                    <a:pt x="150114" y="0"/>
                  </a:lnTo>
                  <a:lnTo>
                    <a:pt x="197571" y="7620"/>
                  </a:lnTo>
                  <a:lnTo>
                    <a:pt x="238780" y="28834"/>
                  </a:lnTo>
                  <a:lnTo>
                    <a:pt x="271272" y="61173"/>
                  </a:lnTo>
                  <a:lnTo>
                    <a:pt x="292577" y="102168"/>
                  </a:lnTo>
                  <a:lnTo>
                    <a:pt x="300228" y="149352"/>
                  </a:lnTo>
                  <a:lnTo>
                    <a:pt x="292577" y="196535"/>
                  </a:lnTo>
                  <a:lnTo>
                    <a:pt x="271272" y="237530"/>
                  </a:lnTo>
                  <a:lnTo>
                    <a:pt x="238780" y="269869"/>
                  </a:lnTo>
                  <a:lnTo>
                    <a:pt x="197571" y="291084"/>
                  </a:lnTo>
                  <a:lnTo>
                    <a:pt x="150114" y="298704"/>
                  </a:lnTo>
                  <a:lnTo>
                    <a:pt x="102656" y="291084"/>
                  </a:lnTo>
                  <a:lnTo>
                    <a:pt x="61447" y="269869"/>
                  </a:lnTo>
                  <a:lnTo>
                    <a:pt x="28955" y="237530"/>
                  </a:lnTo>
                  <a:lnTo>
                    <a:pt x="7650" y="196535"/>
                  </a:lnTo>
                  <a:lnTo>
                    <a:pt x="0" y="149352"/>
                  </a:lnTo>
                  <a:close/>
                </a:path>
              </a:pathLst>
            </a:custGeom>
            <a:ln w="25399">
              <a:solidFill>
                <a:srgbClr val="EA640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650473" y="4054602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4" h="300354">
                  <a:moveTo>
                    <a:pt x="150114" y="0"/>
                  </a:moveTo>
                  <a:lnTo>
                    <a:pt x="102656" y="7650"/>
                  </a:lnTo>
                  <a:lnTo>
                    <a:pt x="61447" y="28956"/>
                  </a:lnTo>
                  <a:lnTo>
                    <a:pt x="28956" y="61447"/>
                  </a:lnTo>
                  <a:lnTo>
                    <a:pt x="7650" y="102656"/>
                  </a:lnTo>
                  <a:lnTo>
                    <a:pt x="0" y="150114"/>
                  </a:lnTo>
                  <a:lnTo>
                    <a:pt x="7650" y="197571"/>
                  </a:lnTo>
                  <a:lnTo>
                    <a:pt x="28955" y="238780"/>
                  </a:lnTo>
                  <a:lnTo>
                    <a:pt x="61447" y="271272"/>
                  </a:lnTo>
                  <a:lnTo>
                    <a:pt x="102656" y="292577"/>
                  </a:lnTo>
                  <a:lnTo>
                    <a:pt x="150114" y="300228"/>
                  </a:lnTo>
                  <a:lnTo>
                    <a:pt x="197571" y="292577"/>
                  </a:lnTo>
                  <a:lnTo>
                    <a:pt x="238780" y="271272"/>
                  </a:lnTo>
                  <a:lnTo>
                    <a:pt x="271272" y="238780"/>
                  </a:lnTo>
                  <a:lnTo>
                    <a:pt x="292577" y="197571"/>
                  </a:lnTo>
                  <a:lnTo>
                    <a:pt x="300228" y="150114"/>
                  </a:lnTo>
                  <a:lnTo>
                    <a:pt x="292577" y="102656"/>
                  </a:lnTo>
                  <a:lnTo>
                    <a:pt x="271272" y="61447"/>
                  </a:lnTo>
                  <a:lnTo>
                    <a:pt x="238780" y="28956"/>
                  </a:lnTo>
                  <a:lnTo>
                    <a:pt x="197571" y="7650"/>
                  </a:lnTo>
                  <a:lnTo>
                    <a:pt x="150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0650473" y="4054602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4" h="300354">
                  <a:moveTo>
                    <a:pt x="0" y="150114"/>
                  </a:moveTo>
                  <a:lnTo>
                    <a:pt x="7650" y="102656"/>
                  </a:lnTo>
                  <a:lnTo>
                    <a:pt x="28956" y="61447"/>
                  </a:lnTo>
                  <a:lnTo>
                    <a:pt x="61447" y="28956"/>
                  </a:lnTo>
                  <a:lnTo>
                    <a:pt x="102656" y="7650"/>
                  </a:lnTo>
                  <a:lnTo>
                    <a:pt x="150114" y="0"/>
                  </a:lnTo>
                  <a:lnTo>
                    <a:pt x="197571" y="7650"/>
                  </a:lnTo>
                  <a:lnTo>
                    <a:pt x="238780" y="28956"/>
                  </a:lnTo>
                  <a:lnTo>
                    <a:pt x="271272" y="61447"/>
                  </a:lnTo>
                  <a:lnTo>
                    <a:pt x="292577" y="102656"/>
                  </a:lnTo>
                  <a:lnTo>
                    <a:pt x="300228" y="150114"/>
                  </a:lnTo>
                  <a:lnTo>
                    <a:pt x="292577" y="197571"/>
                  </a:lnTo>
                  <a:lnTo>
                    <a:pt x="271272" y="238780"/>
                  </a:lnTo>
                  <a:lnTo>
                    <a:pt x="238780" y="271272"/>
                  </a:lnTo>
                  <a:lnTo>
                    <a:pt x="197571" y="292577"/>
                  </a:lnTo>
                  <a:lnTo>
                    <a:pt x="150114" y="300228"/>
                  </a:lnTo>
                  <a:lnTo>
                    <a:pt x="102656" y="292577"/>
                  </a:lnTo>
                  <a:lnTo>
                    <a:pt x="61447" y="271272"/>
                  </a:lnTo>
                  <a:lnTo>
                    <a:pt x="28955" y="238780"/>
                  </a:lnTo>
                  <a:lnTo>
                    <a:pt x="7650" y="197571"/>
                  </a:lnTo>
                  <a:lnTo>
                    <a:pt x="0" y="150114"/>
                  </a:lnTo>
                  <a:close/>
                </a:path>
              </a:pathLst>
            </a:custGeom>
            <a:ln w="25400">
              <a:solidFill>
                <a:srgbClr val="EA640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8248650" y="2268981"/>
            <a:ext cx="1083945" cy="70802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algn="ctr" marL="12065" marR="5080" indent="-635">
              <a:lnSpc>
                <a:spcPct val="90100"/>
              </a:lnSpc>
              <a:spcBef>
                <a:spcPts val="285"/>
              </a:spcBef>
            </a:pPr>
            <a:r>
              <a:rPr dirty="0" sz="1600" spc="-10">
                <a:latin typeface="Calibri"/>
                <a:cs typeface="Calibri"/>
              </a:rPr>
              <a:t>Einde compensatie pensioen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8131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Tijdslijnen</a:t>
            </a:r>
            <a:r>
              <a:rPr dirty="0" spc="-80"/>
              <a:t> </a:t>
            </a:r>
            <a:r>
              <a:rPr dirty="0" spc="-10">
                <a:solidFill>
                  <a:srgbClr val="EA640D"/>
                </a:solidFill>
              </a:rPr>
              <a:t>transitie</a:t>
            </a:r>
            <a:r>
              <a:rPr dirty="0" spc="-80">
                <a:solidFill>
                  <a:srgbClr val="EA640D"/>
                </a:solidFill>
              </a:rPr>
              <a:t> </a:t>
            </a:r>
            <a:r>
              <a:rPr dirty="0">
                <a:solidFill>
                  <a:srgbClr val="E64414"/>
                </a:solidFill>
              </a:rPr>
              <a:t>&amp;</a:t>
            </a:r>
            <a:r>
              <a:rPr dirty="0" spc="-100">
                <a:solidFill>
                  <a:srgbClr val="E64414"/>
                </a:solidFill>
              </a:rPr>
              <a:t> </a:t>
            </a:r>
            <a:r>
              <a:rPr dirty="0" spc="-10">
                <a:solidFill>
                  <a:srgbClr val="EA640D"/>
                </a:solidFill>
              </a:rPr>
              <a:t>compensatie</a:t>
            </a:r>
          </a:p>
        </p:txBody>
      </p:sp>
      <p:sp>
        <p:nvSpPr>
          <p:cNvPr id="18" name="object 18" descr=""/>
          <p:cNvSpPr txBox="1"/>
          <p:nvPr/>
        </p:nvSpPr>
        <p:spPr>
          <a:xfrm>
            <a:off x="5054600" y="2142185"/>
            <a:ext cx="1519555" cy="70866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algn="ctr" marL="12700" marR="5080" indent="1270">
              <a:lnSpc>
                <a:spcPct val="90100"/>
              </a:lnSpc>
              <a:spcBef>
                <a:spcPts val="285"/>
              </a:spcBef>
            </a:pPr>
            <a:r>
              <a:rPr dirty="0" sz="1600" spc="-10">
                <a:latin typeface="Calibri"/>
                <a:cs typeface="Calibri"/>
              </a:rPr>
              <a:t>Uiterste overstapmoment </a:t>
            </a:r>
            <a:r>
              <a:rPr dirty="0" sz="1600">
                <a:latin typeface="Calibri"/>
                <a:cs typeface="Calibri"/>
              </a:rPr>
              <a:t>naar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Wtp-regeling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258425" y="2278125"/>
            <a:ext cx="1083310" cy="70802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algn="ctr" marL="12700" marR="5080" indent="635">
              <a:lnSpc>
                <a:spcPct val="90100"/>
              </a:lnSpc>
              <a:spcBef>
                <a:spcPts val="285"/>
              </a:spcBef>
            </a:pPr>
            <a:r>
              <a:rPr dirty="0" sz="1600" spc="-20">
                <a:latin typeface="Calibri"/>
                <a:cs typeface="Calibri"/>
              </a:rPr>
              <a:t>Einde </a:t>
            </a:r>
            <a:r>
              <a:rPr dirty="0" sz="1600" spc="-10">
                <a:latin typeface="Calibri"/>
                <a:cs typeface="Calibri"/>
              </a:rPr>
              <a:t>compensatie salaris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0768" y="3968496"/>
            <a:ext cx="402336" cy="324612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32235" y="4020311"/>
            <a:ext cx="272796" cy="315468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959002" y="2606801"/>
            <a:ext cx="9734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Ingang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Wtp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126337" y="4449826"/>
            <a:ext cx="6572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latin typeface="Calibri"/>
                <a:cs typeface="Calibri"/>
              </a:rPr>
              <a:t>Juli</a:t>
            </a:r>
            <a:r>
              <a:rPr dirty="0" sz="1400" spc="-30" i="1">
                <a:latin typeface="Calibri"/>
                <a:cs typeface="Calibri"/>
              </a:rPr>
              <a:t> </a:t>
            </a:r>
            <a:r>
              <a:rPr dirty="0" sz="1400" spc="-20" i="1">
                <a:latin typeface="Calibri"/>
                <a:cs typeface="Calibri"/>
              </a:rPr>
              <a:t>2023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535548" y="4441393"/>
            <a:ext cx="89471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i="1">
                <a:latin typeface="Calibri"/>
                <a:cs typeface="Calibri"/>
              </a:rPr>
              <a:t>2027/2028?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8712834" y="4441316"/>
            <a:ext cx="3854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 i="1">
                <a:latin typeface="Calibri"/>
                <a:cs typeface="Calibri"/>
              </a:rPr>
              <a:t>2037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0133838" y="4444365"/>
            <a:ext cx="114871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70180">
              <a:lnSpc>
                <a:spcPct val="100000"/>
              </a:lnSpc>
              <a:spcBef>
                <a:spcPts val="100"/>
              </a:spcBef>
            </a:pPr>
            <a:r>
              <a:rPr dirty="0" sz="1400" spc="-10" i="1">
                <a:latin typeface="Calibri"/>
                <a:cs typeface="Calibri"/>
              </a:rPr>
              <a:t>Individuele</a:t>
            </a:r>
            <a:r>
              <a:rPr dirty="0" sz="1400" spc="-10" i="1">
                <a:latin typeface="Calibri"/>
                <a:cs typeface="Calibri"/>
              </a:rPr>
              <a:t> pensioendatum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1705355" y="4335779"/>
            <a:ext cx="3865245" cy="338455"/>
          </a:xfrm>
          <a:custGeom>
            <a:avLst/>
            <a:gdLst/>
            <a:ahLst/>
            <a:cxnLst/>
            <a:rect l="l" t="t" r="r" b="b"/>
            <a:pathLst>
              <a:path w="3865245" h="338454">
                <a:moveTo>
                  <a:pt x="3864864" y="0"/>
                </a:moveTo>
                <a:lnTo>
                  <a:pt x="3859615" y="53486"/>
                </a:lnTo>
                <a:lnTo>
                  <a:pt x="3845003" y="99925"/>
                </a:lnTo>
                <a:lnTo>
                  <a:pt x="3822728" y="136538"/>
                </a:lnTo>
                <a:lnTo>
                  <a:pt x="3761993" y="169164"/>
                </a:lnTo>
                <a:lnTo>
                  <a:pt x="2035302" y="169164"/>
                </a:lnTo>
                <a:lnTo>
                  <a:pt x="2002804" y="177783"/>
                </a:lnTo>
                <a:lnTo>
                  <a:pt x="1974567" y="201789"/>
                </a:lnTo>
                <a:lnTo>
                  <a:pt x="1952292" y="238402"/>
                </a:lnTo>
                <a:lnTo>
                  <a:pt x="1937680" y="284841"/>
                </a:lnTo>
                <a:lnTo>
                  <a:pt x="1932432" y="338328"/>
                </a:lnTo>
                <a:lnTo>
                  <a:pt x="1927183" y="284841"/>
                </a:lnTo>
                <a:lnTo>
                  <a:pt x="1912571" y="238402"/>
                </a:lnTo>
                <a:lnTo>
                  <a:pt x="1890296" y="201789"/>
                </a:lnTo>
                <a:lnTo>
                  <a:pt x="1862059" y="177783"/>
                </a:lnTo>
                <a:lnTo>
                  <a:pt x="1829562" y="169164"/>
                </a:lnTo>
                <a:lnTo>
                  <a:pt x="102869" y="169164"/>
                </a:lnTo>
                <a:lnTo>
                  <a:pt x="70372" y="160544"/>
                </a:lnTo>
                <a:lnTo>
                  <a:pt x="42135" y="136538"/>
                </a:lnTo>
                <a:lnTo>
                  <a:pt x="19860" y="99925"/>
                </a:lnTo>
                <a:lnTo>
                  <a:pt x="5248" y="53486"/>
                </a:lnTo>
                <a:lnTo>
                  <a:pt x="0" y="0"/>
                </a:lnTo>
              </a:path>
            </a:pathLst>
          </a:custGeom>
          <a:ln w="9525">
            <a:solidFill>
              <a:srgbClr val="EA60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2150491" y="4879594"/>
            <a:ext cx="3006725" cy="885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Transitieperiode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om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een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bestaande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PW-</a:t>
            </a:r>
            <a:r>
              <a:rPr dirty="0" sz="1200" spc="-10">
                <a:latin typeface="Calibri"/>
                <a:cs typeface="Calibri"/>
              </a:rPr>
              <a:t>regeling </a:t>
            </a:r>
            <a:r>
              <a:rPr dirty="0" sz="1200">
                <a:latin typeface="Calibri"/>
                <a:cs typeface="Calibri"/>
              </a:rPr>
              <a:t>om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zetten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naar:</a:t>
            </a:r>
            <a:endParaRPr sz="1200">
              <a:latin typeface="Calibri"/>
              <a:cs typeface="Calibri"/>
            </a:endParaRPr>
          </a:p>
          <a:p>
            <a:pPr marL="186055" indent="-173355">
              <a:lnSpc>
                <a:spcPts val="1370"/>
              </a:lnSpc>
              <a:spcBef>
                <a:spcPts val="1150"/>
              </a:spcBef>
              <a:buFont typeface="Arial"/>
              <a:buChar char="•"/>
              <a:tabLst>
                <a:tab pos="186055" algn="l"/>
              </a:tabLst>
            </a:pPr>
            <a:r>
              <a:rPr dirty="0" sz="1200" spc="-10">
                <a:latin typeface="Calibri"/>
                <a:cs typeface="Calibri"/>
              </a:rPr>
              <a:t>Eerbiedigende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werking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(38r)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+ NP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Wtp,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of</a:t>
            </a:r>
            <a:endParaRPr sz="1200">
              <a:latin typeface="Calibri"/>
              <a:cs typeface="Calibri"/>
            </a:endParaRPr>
          </a:p>
          <a:p>
            <a:pPr marL="186055" indent="-173355">
              <a:lnSpc>
                <a:spcPts val="1370"/>
              </a:lnSpc>
              <a:buFont typeface="Arial"/>
              <a:buChar char="•"/>
              <a:tabLst>
                <a:tab pos="186055" algn="l"/>
              </a:tabLst>
            </a:pPr>
            <a:r>
              <a:rPr dirty="0" sz="1200" spc="-10">
                <a:latin typeface="Calibri"/>
                <a:cs typeface="Calibri"/>
              </a:rPr>
              <a:t>Vlakke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premie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(evt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compensatie)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+ NP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Wtp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9" name="object 2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0797" y="6057820"/>
            <a:ext cx="2493772" cy="598551"/>
          </a:xfrm>
          <a:prstGeom prst="rect">
            <a:avLst/>
          </a:prstGeom>
        </p:spPr>
      </p:pic>
      <p:sp>
        <p:nvSpPr>
          <p:cNvPr id="30" name="object 3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055" y="6294120"/>
            <a:ext cx="68579" cy="17983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451" y="6338315"/>
            <a:ext cx="99339" cy="13563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2917" y="204596"/>
            <a:ext cx="84556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Wat</a:t>
            </a:r>
            <a:r>
              <a:rPr dirty="0" spc="-80"/>
              <a:t> </a:t>
            </a:r>
            <a:r>
              <a:rPr dirty="0"/>
              <a:t>zijn</a:t>
            </a:r>
            <a:r>
              <a:rPr dirty="0" spc="-70"/>
              <a:t> </a:t>
            </a:r>
            <a:r>
              <a:rPr dirty="0"/>
              <a:t>in</a:t>
            </a:r>
            <a:r>
              <a:rPr dirty="0" spc="-65"/>
              <a:t> </a:t>
            </a:r>
            <a:r>
              <a:rPr dirty="0"/>
              <a:t>het</a:t>
            </a:r>
            <a:r>
              <a:rPr dirty="0" spc="-65"/>
              <a:t> </a:t>
            </a:r>
            <a:r>
              <a:rPr dirty="0"/>
              <a:t>algemeen</a:t>
            </a:r>
            <a:r>
              <a:rPr dirty="0" spc="-75"/>
              <a:t> </a:t>
            </a:r>
            <a:r>
              <a:rPr dirty="0">
                <a:solidFill>
                  <a:srgbClr val="EA640D"/>
                </a:solidFill>
              </a:rPr>
              <a:t>de</a:t>
            </a:r>
            <a:r>
              <a:rPr dirty="0" spc="-80">
                <a:solidFill>
                  <a:srgbClr val="EA640D"/>
                </a:solidFill>
              </a:rPr>
              <a:t> </a:t>
            </a:r>
            <a:r>
              <a:rPr dirty="0" spc="-10">
                <a:solidFill>
                  <a:srgbClr val="EA640D"/>
                </a:solidFill>
              </a:rPr>
              <a:t>mogelijkheden</a:t>
            </a:r>
            <a:r>
              <a:rPr dirty="0" spc="-10">
                <a:solidFill>
                  <a:srgbClr val="E64414"/>
                </a:solidFill>
              </a:rPr>
              <a:t>?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1584178" y="6284366"/>
            <a:ext cx="167640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30"/>
              </a:lnSpc>
            </a:pPr>
            <a:r>
              <a:rPr dirty="0" sz="1300" spc="-35">
                <a:solidFill>
                  <a:srgbClr val="666666"/>
                </a:solidFill>
                <a:latin typeface="Calibri"/>
                <a:cs typeface="Calibri"/>
              </a:rPr>
              <a:t>17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0" y="5654040"/>
            <a:ext cx="12192000" cy="1203960"/>
          </a:xfrm>
          <a:custGeom>
            <a:avLst/>
            <a:gdLst/>
            <a:ahLst/>
            <a:cxnLst/>
            <a:rect l="l" t="t" r="r" b="b"/>
            <a:pathLst>
              <a:path w="12192000" h="1203959">
                <a:moveTo>
                  <a:pt x="12192000" y="0"/>
                </a:moveTo>
                <a:lnTo>
                  <a:pt x="0" y="0"/>
                </a:lnTo>
                <a:lnTo>
                  <a:pt x="0" y="1203960"/>
                </a:lnTo>
                <a:lnTo>
                  <a:pt x="12192000" y="12039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298691" y="827836"/>
          <a:ext cx="11827510" cy="5745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3735"/>
                <a:gridCol w="2194560"/>
                <a:gridCol w="3752214"/>
                <a:gridCol w="3860800"/>
              </a:tblGrid>
              <a:tr h="244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Huidig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regime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05A2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Wtp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regime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(Wet</a:t>
                      </a:r>
                      <a:r>
                        <a:rPr dirty="0" sz="1000" spc="-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toekomst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pensioenen)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791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9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030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Niet</a:t>
                      </a:r>
                      <a:r>
                        <a:rPr dirty="0" sz="10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Wet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toekomst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pensioenen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05A21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Eerbiedigende</a:t>
                      </a:r>
                      <a:r>
                        <a:rPr dirty="0" sz="1000" spc="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werking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7931D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Vlakke</a:t>
                      </a:r>
                      <a:r>
                        <a:rPr dirty="0" sz="1000" spc="-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premie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evt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compensatie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7931D"/>
                    </a:solidFill>
                  </a:tcPr>
                </a:tc>
              </a:tr>
              <a:tr h="52895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Beschikbare</a:t>
                      </a:r>
                      <a:r>
                        <a:rPr dirty="0" sz="1000" spc="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premie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bestaande</a:t>
                      </a:r>
                      <a:r>
                        <a:rPr dirty="0" sz="1000" spc="-6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deelnemers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71755" marR="448309">
                        <a:lnSpc>
                          <a:spcPct val="111100"/>
                        </a:lnSpc>
                        <a:spcBef>
                          <a:spcPts val="110"/>
                        </a:spcBef>
                      </a:pP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DC:</a:t>
                      </a:r>
                      <a:r>
                        <a:rPr dirty="0" sz="1000" spc="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huidige</a:t>
                      </a:r>
                      <a:r>
                        <a:rPr dirty="0" sz="1000" spc="-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staffelaanbod </a:t>
                      </a:r>
                      <a:r>
                        <a:rPr dirty="0" sz="10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gelijkblijvende</a:t>
                      </a:r>
                      <a:r>
                        <a:rPr dirty="0" sz="1000" spc="3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premie</a:t>
                      </a:r>
                      <a:r>
                        <a:rPr dirty="0" sz="1000" spc="4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(minimaal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laagste</a:t>
                      </a:r>
                      <a:r>
                        <a:rPr dirty="0" sz="10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cohort</a:t>
                      </a:r>
                      <a:r>
                        <a:rPr dirty="0" sz="1000" spc="-1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van</a:t>
                      </a:r>
                      <a:r>
                        <a:rPr dirty="0" sz="1000" spc="-5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staffel)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999A9B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61290" indent="-89535">
                        <a:lnSpc>
                          <a:spcPct val="100000"/>
                        </a:lnSpc>
                        <a:spcBef>
                          <a:spcPts val="295"/>
                        </a:spcBef>
                        <a:buClr>
                          <a:srgbClr val="F4791F"/>
                        </a:buClr>
                        <a:buChar char="•"/>
                        <a:tabLst>
                          <a:tab pos="161290" algn="l"/>
                        </a:tabLst>
                      </a:pP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Diverse</a:t>
                      </a:r>
                      <a:r>
                        <a:rPr dirty="0" sz="1000" spc="-3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staffels</a:t>
                      </a:r>
                      <a:r>
                        <a:rPr dirty="0" sz="10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(max</a:t>
                      </a:r>
                      <a:r>
                        <a:rPr dirty="0" sz="10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38r)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61290" indent="-89535">
                        <a:lnSpc>
                          <a:spcPct val="100000"/>
                        </a:lnSpc>
                        <a:spcBef>
                          <a:spcPts val="100"/>
                        </a:spcBef>
                        <a:buClr>
                          <a:srgbClr val="F4791F"/>
                        </a:buClr>
                        <a:buChar char="•"/>
                        <a:tabLst>
                          <a:tab pos="161290" algn="l"/>
                        </a:tabLst>
                      </a:pP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Bijsparen</a:t>
                      </a:r>
                      <a:r>
                        <a:rPr dirty="0" sz="1000" spc="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tot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nieuwe</a:t>
                      </a:r>
                      <a:r>
                        <a:rPr dirty="0" sz="1000" spc="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wettelijke</a:t>
                      </a:r>
                      <a:r>
                        <a:rPr dirty="0" sz="1000" spc="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premiestaffel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161925" indent="-89535">
                        <a:lnSpc>
                          <a:spcPct val="100000"/>
                        </a:lnSpc>
                        <a:spcBef>
                          <a:spcPts val="295"/>
                        </a:spcBef>
                        <a:buClr>
                          <a:srgbClr val="F4791F"/>
                        </a:buClr>
                        <a:buChar char="•"/>
                        <a:tabLst>
                          <a:tab pos="161925" algn="l"/>
                        </a:tabLst>
                      </a:pP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Vlakke</a:t>
                      </a:r>
                      <a:r>
                        <a:rPr dirty="0" sz="1000" spc="-6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premie</a:t>
                      </a:r>
                      <a:r>
                        <a:rPr dirty="0" sz="1000" spc="-1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(max</a:t>
                      </a:r>
                      <a:r>
                        <a:rPr dirty="0" sz="10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30%</a:t>
                      </a:r>
                      <a:r>
                        <a:rPr dirty="0" sz="10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van</a:t>
                      </a:r>
                      <a:r>
                        <a:rPr dirty="0" sz="1000" spc="-4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000" spc="-4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pensioengrondslag)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61925" indent="-89535">
                        <a:lnSpc>
                          <a:spcPct val="100000"/>
                        </a:lnSpc>
                        <a:spcBef>
                          <a:spcPts val="100"/>
                        </a:spcBef>
                        <a:buClr>
                          <a:srgbClr val="F4791F"/>
                        </a:buClr>
                        <a:buChar char="•"/>
                        <a:tabLst>
                          <a:tab pos="161925" algn="l"/>
                        </a:tabLst>
                      </a:pP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Bijsparen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tot</a:t>
                      </a:r>
                      <a:r>
                        <a:rPr dirty="0" sz="10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wettelijk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max</a:t>
                      </a:r>
                      <a:r>
                        <a:rPr dirty="0" sz="1000" spc="-1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vlakke</a:t>
                      </a:r>
                      <a:r>
                        <a:rPr dirty="0" sz="1000" spc="-4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premie</a:t>
                      </a:r>
                      <a:r>
                        <a:rPr dirty="0" sz="1000" spc="-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F4791F"/>
                        </a:buClr>
                        <a:buFont typeface="Calibri"/>
                        <a:buChar char="•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95"/>
                        </a:spcBef>
                        <a:buClr>
                          <a:srgbClr val="F4791F"/>
                        </a:buClr>
                        <a:buFont typeface="Calibri"/>
                        <a:buChar char="•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61925" indent="-89535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F4791F"/>
                        </a:buClr>
                        <a:buChar char="•"/>
                        <a:tabLst>
                          <a:tab pos="161925" algn="l"/>
                        </a:tabLst>
                      </a:pP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Vlakke</a:t>
                      </a:r>
                      <a:r>
                        <a:rPr dirty="0" sz="1000" spc="-6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premie</a:t>
                      </a:r>
                      <a:r>
                        <a:rPr dirty="0" sz="10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(max</a:t>
                      </a:r>
                      <a:r>
                        <a:rPr dirty="0" sz="10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30%</a:t>
                      </a:r>
                      <a:r>
                        <a:rPr dirty="0" sz="10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van</a:t>
                      </a:r>
                      <a:r>
                        <a:rPr dirty="0" sz="1000" spc="-4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000" spc="-4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pensioengrondslag)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61925" indent="-89535">
                        <a:lnSpc>
                          <a:spcPts val="1155"/>
                        </a:lnSpc>
                        <a:spcBef>
                          <a:spcPts val="105"/>
                        </a:spcBef>
                        <a:buClr>
                          <a:srgbClr val="F4791F"/>
                        </a:buClr>
                        <a:buChar char="•"/>
                        <a:tabLst>
                          <a:tab pos="161925" algn="l"/>
                        </a:tabLst>
                      </a:pP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Bijsparen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tot</a:t>
                      </a:r>
                      <a:r>
                        <a:rPr dirty="0" sz="10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wettelijk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max</a:t>
                      </a:r>
                      <a:r>
                        <a:rPr dirty="0" sz="1000" spc="-1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vlakke</a:t>
                      </a:r>
                      <a:r>
                        <a:rPr dirty="0" sz="1000" spc="-4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premie</a:t>
                      </a:r>
                      <a:r>
                        <a:rPr dirty="0" sz="1000" spc="-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999A9B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532130">
                <a:tc>
                  <a:txBody>
                    <a:bodyPr/>
                    <a:lstStyle/>
                    <a:p>
                      <a:pPr marL="71120" marR="856615">
                        <a:lnSpc>
                          <a:spcPct val="111000"/>
                        </a:lnSpc>
                        <a:spcBef>
                          <a:spcPts val="994"/>
                        </a:spcBef>
                      </a:pP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Beschikbare</a:t>
                      </a:r>
                      <a:r>
                        <a:rPr dirty="0" sz="1000" spc="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premie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nieuwe</a:t>
                      </a:r>
                      <a:r>
                        <a:rPr dirty="0" sz="1000" spc="-5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deelnemers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26364">
                    <a:lnR w="9525">
                      <a:solidFill>
                        <a:srgbClr val="FFFFFF"/>
                      </a:solidFill>
                      <a:prstDash val="solid"/>
                    </a:lnR>
                    <a:lnB w="3175">
                      <a:solidFill>
                        <a:srgbClr val="73747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397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999A9B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61290" indent="-89535">
                        <a:lnSpc>
                          <a:spcPct val="100000"/>
                        </a:lnSpc>
                        <a:spcBef>
                          <a:spcPts val="1070"/>
                        </a:spcBef>
                        <a:buClr>
                          <a:srgbClr val="F4791F"/>
                        </a:buClr>
                        <a:buChar char="•"/>
                        <a:tabLst>
                          <a:tab pos="161290" algn="l"/>
                        </a:tabLst>
                      </a:pP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Vlakke</a:t>
                      </a:r>
                      <a:r>
                        <a:rPr dirty="0" sz="1000" spc="-6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premie</a:t>
                      </a:r>
                      <a:r>
                        <a:rPr dirty="0" sz="1000" spc="-1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(max</a:t>
                      </a:r>
                      <a:r>
                        <a:rPr dirty="0" sz="10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30%</a:t>
                      </a:r>
                      <a:r>
                        <a:rPr dirty="0" sz="10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van</a:t>
                      </a:r>
                      <a:r>
                        <a:rPr dirty="0" sz="1000" spc="-4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000" spc="-4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pensioengrondslag)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61290" indent="-89535">
                        <a:lnSpc>
                          <a:spcPct val="100000"/>
                        </a:lnSpc>
                        <a:spcBef>
                          <a:spcPts val="95"/>
                        </a:spcBef>
                        <a:buClr>
                          <a:srgbClr val="F4791F"/>
                        </a:buClr>
                        <a:buChar char="•"/>
                        <a:tabLst>
                          <a:tab pos="161290" algn="l"/>
                        </a:tabLst>
                      </a:pP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Bijsparen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tot</a:t>
                      </a:r>
                      <a:r>
                        <a:rPr dirty="0" sz="10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wettelijk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max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vlakke</a:t>
                      </a:r>
                      <a:r>
                        <a:rPr dirty="0" sz="1000" spc="-4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premie</a:t>
                      </a:r>
                      <a:r>
                        <a:rPr dirty="0" sz="1000" spc="-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3589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3175">
                      <a:solidFill>
                        <a:srgbClr val="999A9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746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999A9B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151003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Compensatie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R w="952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737476"/>
                      </a:solidFill>
                      <a:prstDash val="solid"/>
                    </a:lnT>
                    <a:lnB w="3175">
                      <a:solidFill>
                        <a:srgbClr val="999A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Niet</a:t>
                      </a:r>
                      <a:r>
                        <a:rPr dirty="0" sz="1000" spc="-4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van</a:t>
                      </a:r>
                      <a:r>
                        <a:rPr dirty="0" sz="1000" spc="-3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toepassing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999A9B"/>
                      </a:solidFill>
                      <a:prstDash val="solid"/>
                    </a:lnT>
                    <a:lnB w="3175">
                      <a:solidFill>
                        <a:srgbClr val="999A9B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Niet</a:t>
                      </a:r>
                      <a:r>
                        <a:rPr dirty="0" sz="1000" spc="-4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van</a:t>
                      </a:r>
                      <a:r>
                        <a:rPr dirty="0" sz="1000" spc="-3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toepassing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999A9B"/>
                      </a:solidFill>
                      <a:prstDash val="solid"/>
                    </a:lnT>
                    <a:lnB w="3175">
                      <a:solidFill>
                        <a:srgbClr val="999A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Optie</a:t>
                      </a:r>
                      <a:r>
                        <a:rPr dirty="0" sz="10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1:</a:t>
                      </a:r>
                      <a:r>
                        <a:rPr dirty="0" sz="10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Pensioen</a:t>
                      </a:r>
                      <a:r>
                        <a:rPr dirty="0" sz="1000" spc="-1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(oplevering</a:t>
                      </a:r>
                      <a:r>
                        <a:rPr dirty="0" sz="1000" spc="-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latere</a:t>
                      </a:r>
                      <a:r>
                        <a:rPr dirty="0" sz="1000" spc="-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fase)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61925" indent="-89535">
                        <a:lnSpc>
                          <a:spcPct val="100000"/>
                        </a:lnSpc>
                        <a:spcBef>
                          <a:spcPts val="60"/>
                        </a:spcBef>
                        <a:buClr>
                          <a:srgbClr val="F4791F"/>
                        </a:buClr>
                        <a:buChar char="•"/>
                        <a:tabLst>
                          <a:tab pos="161925" algn="l"/>
                        </a:tabLst>
                      </a:pP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Voor</a:t>
                      </a:r>
                      <a:r>
                        <a:rPr dirty="0" sz="1000" spc="-5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alle</a:t>
                      </a:r>
                      <a:r>
                        <a:rPr dirty="0" sz="1000" spc="-3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deelnemers</a:t>
                      </a:r>
                      <a:r>
                        <a:rPr dirty="0" sz="1000" spc="-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tm</a:t>
                      </a:r>
                      <a:r>
                        <a:rPr dirty="0" sz="10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1-</a:t>
                      </a:r>
                      <a:r>
                        <a:rPr dirty="0" sz="1000" spc="-4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1-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2037 en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3%</a:t>
                      </a:r>
                      <a:r>
                        <a:rPr dirty="0" sz="10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extra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fiscale</a:t>
                      </a:r>
                      <a:r>
                        <a:rPr dirty="0" sz="10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ruimte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  <a:buClr>
                          <a:srgbClr val="F4791F"/>
                        </a:buClr>
                        <a:buFont typeface="Calibri"/>
                        <a:buChar char="•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Optie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2:</a:t>
                      </a:r>
                      <a:r>
                        <a:rPr dirty="0" sz="1000" spc="-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Salaris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61925" indent="-89535">
                        <a:lnSpc>
                          <a:spcPct val="100000"/>
                        </a:lnSpc>
                        <a:spcBef>
                          <a:spcPts val="110"/>
                        </a:spcBef>
                        <a:buClr>
                          <a:srgbClr val="F4791F"/>
                        </a:buClr>
                        <a:buChar char="•"/>
                        <a:tabLst>
                          <a:tab pos="161925" algn="l"/>
                        </a:tabLst>
                      </a:pP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Alleen</a:t>
                      </a:r>
                      <a:r>
                        <a:rPr dirty="0" sz="1000" spc="-4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voor</a:t>
                      </a:r>
                      <a:r>
                        <a:rPr dirty="0" sz="1000" spc="-4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bestaande</a:t>
                      </a:r>
                      <a:r>
                        <a:rPr dirty="0" sz="1000" spc="-4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deelnemers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61925" indent="-89535">
                        <a:lnSpc>
                          <a:spcPct val="100000"/>
                        </a:lnSpc>
                        <a:spcBef>
                          <a:spcPts val="95"/>
                        </a:spcBef>
                        <a:buClr>
                          <a:srgbClr val="F4791F"/>
                        </a:buClr>
                        <a:buChar char="•"/>
                        <a:tabLst>
                          <a:tab pos="161925" algn="l"/>
                        </a:tabLst>
                      </a:pP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Werkgever</a:t>
                      </a:r>
                      <a:r>
                        <a:rPr dirty="0" sz="1000" spc="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stelt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extra</a:t>
                      </a:r>
                      <a:r>
                        <a:rPr dirty="0" sz="1000" spc="-1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salaris</a:t>
                      </a:r>
                      <a:r>
                        <a:rPr dirty="0" sz="10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beschikbaar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61925" indent="-89535">
                        <a:lnSpc>
                          <a:spcPct val="100000"/>
                        </a:lnSpc>
                        <a:spcBef>
                          <a:spcPts val="100"/>
                        </a:spcBef>
                        <a:buClr>
                          <a:srgbClr val="F4791F"/>
                        </a:buClr>
                        <a:buChar char="•"/>
                        <a:tabLst>
                          <a:tab pos="161925" algn="l"/>
                        </a:tabLst>
                      </a:pP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Deelnemer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kiest</a:t>
                      </a:r>
                      <a:r>
                        <a:rPr dirty="0" sz="1000" spc="-4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voor</a:t>
                      </a:r>
                      <a:r>
                        <a:rPr dirty="0" sz="1000" spc="-4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extra</a:t>
                      </a:r>
                      <a:r>
                        <a:rPr dirty="0" sz="1000" spc="-3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inleggen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61925" indent="-89535">
                        <a:lnSpc>
                          <a:spcPct val="100000"/>
                        </a:lnSpc>
                        <a:spcBef>
                          <a:spcPts val="105"/>
                        </a:spcBef>
                        <a:buClr>
                          <a:srgbClr val="F4791F"/>
                        </a:buClr>
                        <a:buChar char="•"/>
                        <a:tabLst>
                          <a:tab pos="161925" algn="l"/>
                        </a:tabLst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Tot</a:t>
                      </a:r>
                      <a:r>
                        <a:rPr dirty="0" sz="1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pensioendatum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zonder</a:t>
                      </a:r>
                      <a:r>
                        <a:rPr dirty="0" sz="1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extra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fiscale</a:t>
                      </a:r>
                      <a:r>
                        <a:rPr dirty="0" sz="1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ruimte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9525">
                      <a:solidFill>
                        <a:srgbClr val="FFFFFF"/>
                      </a:solidFill>
                      <a:prstDash val="solid"/>
                    </a:lnL>
                    <a:lnT w="3175">
                      <a:solidFill>
                        <a:srgbClr val="999A9B"/>
                      </a:solidFill>
                      <a:prstDash val="solid"/>
                    </a:lnT>
                    <a:lnB w="3175">
                      <a:solidFill>
                        <a:srgbClr val="999A9B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1022985">
                <a:tc>
                  <a:txBody>
                    <a:bodyPr/>
                    <a:lstStyle/>
                    <a:p>
                      <a:pPr marL="71120" marR="654685">
                        <a:lnSpc>
                          <a:spcPct val="111000"/>
                        </a:lnSpc>
                        <a:spcBef>
                          <a:spcPts val="120"/>
                        </a:spcBef>
                      </a:pP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Nabestaandenpensioen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bestaande</a:t>
                      </a:r>
                      <a:r>
                        <a:rPr dirty="0" sz="1000" spc="-4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10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nieuwe deelnemers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R w="952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999A9B"/>
                      </a:solidFill>
                      <a:prstDash val="solid"/>
                    </a:lnT>
                    <a:lnB w="3175">
                      <a:solidFill>
                        <a:srgbClr val="999A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290" indent="-89535">
                        <a:lnSpc>
                          <a:spcPct val="100000"/>
                        </a:lnSpc>
                        <a:spcBef>
                          <a:spcPts val="300"/>
                        </a:spcBef>
                        <a:buClr>
                          <a:srgbClr val="F4791F"/>
                        </a:buClr>
                        <a:buChar char="•"/>
                        <a:tabLst>
                          <a:tab pos="161290" algn="l"/>
                        </a:tabLst>
                      </a:pP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PP</a:t>
                      </a:r>
                      <a:r>
                        <a:rPr dirty="0" sz="1000" spc="-4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WzP</a:t>
                      </a:r>
                      <a:r>
                        <a:rPr dirty="0" sz="10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diensttijd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afhankelijk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61290" indent="-89535">
                        <a:lnSpc>
                          <a:spcPct val="100000"/>
                        </a:lnSpc>
                        <a:spcBef>
                          <a:spcPts val="95"/>
                        </a:spcBef>
                        <a:buClr>
                          <a:srgbClr val="F4791F"/>
                        </a:buClr>
                        <a:buChar char="•"/>
                        <a:tabLst>
                          <a:tab pos="161290" algn="l"/>
                        </a:tabLst>
                      </a:pP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PP</a:t>
                      </a:r>
                      <a:r>
                        <a:rPr dirty="0" sz="1000" spc="-3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1000" spc="-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WzP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opbouwpercentage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999A9B"/>
                      </a:solidFill>
                      <a:prstDash val="solid"/>
                    </a:lnT>
                    <a:lnB w="3175">
                      <a:solidFill>
                        <a:srgbClr val="999A9B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61290" indent="-89535">
                        <a:lnSpc>
                          <a:spcPct val="100000"/>
                        </a:lnSpc>
                        <a:spcBef>
                          <a:spcPts val="300"/>
                        </a:spcBef>
                        <a:buClr>
                          <a:srgbClr val="F4791F"/>
                        </a:buClr>
                        <a:buChar char="•"/>
                        <a:tabLst>
                          <a:tab pos="161290" algn="l"/>
                        </a:tabLst>
                      </a:pP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Tot</a:t>
                      </a:r>
                      <a:r>
                        <a:rPr dirty="0" sz="1000" spc="-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50%</a:t>
                      </a:r>
                      <a:r>
                        <a:rPr dirty="0" sz="1000" spc="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van</a:t>
                      </a:r>
                      <a:r>
                        <a:rPr dirty="0" sz="1000" spc="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het</a:t>
                      </a:r>
                      <a:r>
                        <a:rPr dirty="0" sz="1000" spc="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laatst</a:t>
                      </a:r>
                      <a:r>
                        <a:rPr dirty="0" sz="1000" spc="-4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vastgestelde</a:t>
                      </a:r>
                      <a:r>
                        <a:rPr dirty="0" sz="1000" spc="-1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pensioengevend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salaris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(PP)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61290" indent="-89535">
                        <a:lnSpc>
                          <a:spcPct val="100000"/>
                        </a:lnSpc>
                        <a:spcBef>
                          <a:spcPts val="95"/>
                        </a:spcBef>
                        <a:buClr>
                          <a:srgbClr val="F4791F"/>
                        </a:buClr>
                        <a:buChar char="•"/>
                        <a:tabLst>
                          <a:tab pos="161290" algn="l"/>
                        </a:tabLst>
                      </a:pP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Tot</a:t>
                      </a:r>
                      <a:r>
                        <a:rPr dirty="0" sz="1000" spc="-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20%</a:t>
                      </a:r>
                      <a:r>
                        <a:rPr dirty="0" sz="1000" spc="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van</a:t>
                      </a:r>
                      <a:r>
                        <a:rPr dirty="0" sz="1000" spc="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het</a:t>
                      </a:r>
                      <a:r>
                        <a:rPr dirty="0" sz="1000" spc="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laatst</a:t>
                      </a:r>
                      <a:r>
                        <a:rPr dirty="0" sz="1000" spc="-5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vastgestelde</a:t>
                      </a:r>
                      <a:r>
                        <a:rPr dirty="0" sz="1000" spc="-1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pensioengevend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salaris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(WzP)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61290" indent="-89535">
                        <a:lnSpc>
                          <a:spcPct val="100000"/>
                        </a:lnSpc>
                        <a:spcBef>
                          <a:spcPts val="110"/>
                        </a:spcBef>
                        <a:buClr>
                          <a:srgbClr val="F4791F"/>
                        </a:buClr>
                        <a:buChar char="•"/>
                        <a:tabLst>
                          <a:tab pos="161290" algn="l"/>
                        </a:tabLst>
                      </a:pPr>
                      <a:r>
                        <a:rPr dirty="0" sz="10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Anw-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hiaatpensioen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61290" indent="-89535">
                        <a:lnSpc>
                          <a:spcPct val="100000"/>
                        </a:lnSpc>
                        <a:spcBef>
                          <a:spcPts val="95"/>
                        </a:spcBef>
                        <a:buClr>
                          <a:srgbClr val="F4791F"/>
                        </a:buClr>
                        <a:buChar char="•"/>
                        <a:tabLst>
                          <a:tab pos="161290" algn="l"/>
                        </a:tabLst>
                      </a:pP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Aanvullend</a:t>
                      </a:r>
                      <a:r>
                        <a:rPr dirty="0" sz="1000" spc="-1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partnerpensioen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(vrijwillig</a:t>
                      </a:r>
                      <a:r>
                        <a:rPr dirty="0" sz="1000" spc="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bijverzekeren)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61290" indent="-89535">
                        <a:lnSpc>
                          <a:spcPct val="100000"/>
                        </a:lnSpc>
                        <a:spcBef>
                          <a:spcPts val="95"/>
                        </a:spcBef>
                        <a:buClr>
                          <a:srgbClr val="F4791F"/>
                        </a:buClr>
                        <a:buChar char="•"/>
                        <a:tabLst>
                          <a:tab pos="161290" algn="l"/>
                        </a:tabLst>
                      </a:pPr>
                      <a:r>
                        <a:rPr dirty="0" sz="10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Extra</a:t>
                      </a:r>
                      <a:r>
                        <a:rPr dirty="0" sz="1000" spc="-1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3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PP/Wzp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(compensatie)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999A9B"/>
                      </a:solidFill>
                      <a:prstDash val="solid"/>
                    </a:lnT>
                    <a:lnB w="3175">
                      <a:solidFill>
                        <a:srgbClr val="999A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925" indent="-89535">
                        <a:lnSpc>
                          <a:spcPct val="100000"/>
                        </a:lnSpc>
                        <a:spcBef>
                          <a:spcPts val="295"/>
                        </a:spcBef>
                        <a:buClr>
                          <a:srgbClr val="F4791F"/>
                        </a:buClr>
                        <a:buChar char="•"/>
                        <a:tabLst>
                          <a:tab pos="161925" algn="l"/>
                        </a:tabLst>
                      </a:pP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Tot</a:t>
                      </a:r>
                      <a:r>
                        <a:rPr dirty="0" sz="1000" spc="-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50%</a:t>
                      </a:r>
                      <a:r>
                        <a:rPr dirty="0" sz="1000" spc="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van</a:t>
                      </a:r>
                      <a:r>
                        <a:rPr dirty="0" sz="1000" spc="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het</a:t>
                      </a:r>
                      <a:r>
                        <a:rPr dirty="0" sz="1000" spc="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laatst</a:t>
                      </a:r>
                      <a:r>
                        <a:rPr dirty="0" sz="1000" spc="-5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vastgestelde</a:t>
                      </a:r>
                      <a:r>
                        <a:rPr dirty="0" sz="1000" spc="-1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pensioengevend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salaris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(PP)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61925" indent="-89535">
                        <a:lnSpc>
                          <a:spcPct val="100000"/>
                        </a:lnSpc>
                        <a:spcBef>
                          <a:spcPts val="100"/>
                        </a:spcBef>
                        <a:buClr>
                          <a:srgbClr val="F4791F"/>
                        </a:buClr>
                        <a:buChar char="•"/>
                        <a:tabLst>
                          <a:tab pos="161925" algn="l"/>
                        </a:tabLst>
                      </a:pP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Tot</a:t>
                      </a:r>
                      <a:r>
                        <a:rPr dirty="0" sz="1000" spc="-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20%</a:t>
                      </a:r>
                      <a:r>
                        <a:rPr dirty="0" sz="1000" spc="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van</a:t>
                      </a:r>
                      <a:r>
                        <a:rPr dirty="0" sz="1000" spc="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het</a:t>
                      </a:r>
                      <a:r>
                        <a:rPr dirty="0" sz="1000" spc="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laatst</a:t>
                      </a:r>
                      <a:r>
                        <a:rPr dirty="0" sz="1000" spc="-4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vastgestelde</a:t>
                      </a:r>
                      <a:r>
                        <a:rPr dirty="0" sz="1000" spc="-1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pensioengevend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salaris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(WzP)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61925" indent="-89535">
                        <a:lnSpc>
                          <a:spcPct val="100000"/>
                        </a:lnSpc>
                        <a:spcBef>
                          <a:spcPts val="105"/>
                        </a:spcBef>
                        <a:buClr>
                          <a:srgbClr val="F4791F"/>
                        </a:buClr>
                        <a:buChar char="•"/>
                        <a:tabLst>
                          <a:tab pos="161925" algn="l"/>
                        </a:tabLst>
                      </a:pPr>
                      <a:r>
                        <a:rPr dirty="0" sz="10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Anw-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hiaatpensioen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61925" indent="-89535">
                        <a:lnSpc>
                          <a:spcPct val="100000"/>
                        </a:lnSpc>
                        <a:spcBef>
                          <a:spcPts val="95"/>
                        </a:spcBef>
                        <a:buClr>
                          <a:srgbClr val="F4791F"/>
                        </a:buClr>
                        <a:buChar char="•"/>
                        <a:tabLst>
                          <a:tab pos="161925" algn="l"/>
                        </a:tabLst>
                      </a:pP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Aanvullend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partnerpensioen</a:t>
                      </a:r>
                      <a:r>
                        <a:rPr dirty="0" sz="1000" spc="-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(vrijwillig</a:t>
                      </a:r>
                      <a:r>
                        <a:rPr dirty="0" sz="1000" spc="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bijverzekeren)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61925" indent="-89535">
                        <a:lnSpc>
                          <a:spcPct val="100000"/>
                        </a:lnSpc>
                        <a:spcBef>
                          <a:spcPts val="100"/>
                        </a:spcBef>
                        <a:buClr>
                          <a:srgbClr val="F4791F"/>
                        </a:buClr>
                        <a:buChar char="•"/>
                        <a:tabLst>
                          <a:tab pos="161925" algn="l"/>
                        </a:tabLst>
                      </a:pPr>
                      <a:r>
                        <a:rPr dirty="0" sz="10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Extra</a:t>
                      </a:r>
                      <a:r>
                        <a:rPr dirty="0" sz="1000" spc="-1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3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PP/Wzp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(compensatie)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9525">
                      <a:solidFill>
                        <a:srgbClr val="FFFFFF"/>
                      </a:solidFill>
                      <a:prstDash val="solid"/>
                    </a:lnL>
                    <a:lnT w="3175">
                      <a:solidFill>
                        <a:srgbClr val="999A9B"/>
                      </a:solidFill>
                      <a:prstDash val="solid"/>
                    </a:lnT>
                    <a:lnB w="3175">
                      <a:solidFill>
                        <a:srgbClr val="999A9B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50101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PVI</a:t>
                      </a:r>
                      <a:r>
                        <a:rPr dirty="0" sz="1000" spc="-5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bestaande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deelnemers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R w="952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999A9B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71755" marR="220345">
                        <a:lnSpc>
                          <a:spcPct val="111000"/>
                        </a:lnSpc>
                        <a:spcBef>
                          <a:spcPts val="120"/>
                        </a:spcBef>
                      </a:pP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Werkgever</a:t>
                      </a:r>
                      <a:r>
                        <a:rPr dirty="0" sz="1000" spc="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betaalt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PVI</a:t>
                      </a:r>
                      <a:r>
                        <a:rPr dirty="0" sz="10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voor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bijsparen 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(DC)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999A9B"/>
                      </a:solidFill>
                      <a:prstDash val="solid"/>
                    </a:lnT>
                    <a:lnB w="3175">
                      <a:solidFill>
                        <a:srgbClr val="999A9B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61290" indent="-89535">
                        <a:lnSpc>
                          <a:spcPct val="100000"/>
                        </a:lnSpc>
                        <a:spcBef>
                          <a:spcPts val="300"/>
                        </a:spcBef>
                        <a:buClr>
                          <a:srgbClr val="F4791F"/>
                        </a:buClr>
                        <a:buChar char="•"/>
                        <a:tabLst>
                          <a:tab pos="161290" algn="l"/>
                        </a:tabLst>
                      </a:pP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Staffelvolgend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61290" indent="-89535">
                        <a:lnSpc>
                          <a:spcPct val="100000"/>
                        </a:lnSpc>
                        <a:spcBef>
                          <a:spcPts val="60"/>
                        </a:spcBef>
                        <a:buClr>
                          <a:srgbClr val="F4791F"/>
                        </a:buClr>
                        <a:buChar char="•"/>
                        <a:tabLst>
                          <a:tab pos="161290" algn="l"/>
                        </a:tabLst>
                      </a:pP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Werkgever</a:t>
                      </a:r>
                      <a:r>
                        <a:rPr dirty="0" sz="1000" spc="-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bepaalt</a:t>
                      </a:r>
                      <a:r>
                        <a:rPr dirty="0" sz="10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wie</a:t>
                      </a:r>
                      <a:r>
                        <a:rPr dirty="0" sz="10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PVI</a:t>
                      </a:r>
                      <a:r>
                        <a:rPr dirty="0" sz="1000" spc="14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betaalt</a:t>
                      </a:r>
                      <a:r>
                        <a:rPr dirty="0" sz="10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voor</a:t>
                      </a:r>
                      <a:r>
                        <a:rPr dirty="0" sz="10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Extra</a:t>
                      </a:r>
                      <a:r>
                        <a:rPr dirty="0" sz="1000" spc="-4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inleggen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999A9B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61925" indent="-89535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F4791F"/>
                        </a:buClr>
                        <a:buChar char="•"/>
                        <a:tabLst>
                          <a:tab pos="161925" algn="l"/>
                        </a:tabLst>
                      </a:pP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Werkgever</a:t>
                      </a:r>
                      <a:r>
                        <a:rPr dirty="0" sz="1000" spc="-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bepaalt</a:t>
                      </a:r>
                      <a:r>
                        <a:rPr dirty="0" sz="10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wie</a:t>
                      </a:r>
                      <a:r>
                        <a:rPr dirty="0" sz="10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PVI</a:t>
                      </a:r>
                      <a:r>
                        <a:rPr dirty="0" sz="1000" spc="14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betaalt</a:t>
                      </a:r>
                      <a:r>
                        <a:rPr dirty="0" sz="10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voor</a:t>
                      </a:r>
                      <a:r>
                        <a:rPr dirty="0" sz="10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Extra</a:t>
                      </a:r>
                      <a:r>
                        <a:rPr dirty="0" sz="1000" spc="-4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inleggen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15"/>
                        </a:spcBef>
                        <a:buClr>
                          <a:srgbClr val="F4791F"/>
                        </a:buClr>
                        <a:buFont typeface="Calibri"/>
                        <a:buChar char="•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61925" indent="-89535">
                        <a:lnSpc>
                          <a:spcPct val="100000"/>
                        </a:lnSpc>
                        <a:buClr>
                          <a:srgbClr val="F4791F"/>
                        </a:buClr>
                        <a:buChar char="•"/>
                        <a:tabLst>
                          <a:tab pos="161925" algn="l"/>
                        </a:tabLst>
                      </a:pP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Werkgever</a:t>
                      </a:r>
                      <a:r>
                        <a:rPr dirty="0" sz="1000" spc="-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bepaalt</a:t>
                      </a:r>
                      <a:r>
                        <a:rPr dirty="0" sz="10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wie</a:t>
                      </a:r>
                      <a:r>
                        <a:rPr dirty="0" sz="10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PVI</a:t>
                      </a:r>
                      <a:r>
                        <a:rPr dirty="0" sz="1000" spc="14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betaalt</a:t>
                      </a:r>
                      <a:r>
                        <a:rPr dirty="0" sz="10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voor</a:t>
                      </a:r>
                      <a:r>
                        <a:rPr dirty="0" sz="10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Extra</a:t>
                      </a:r>
                      <a:r>
                        <a:rPr dirty="0" sz="1000" spc="-4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inleggen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5244">
                    <a:lnL w="9525">
                      <a:solidFill>
                        <a:srgbClr val="FFFFFF"/>
                      </a:solidFill>
                      <a:prstDash val="solid"/>
                    </a:lnL>
                    <a:lnT w="3175">
                      <a:solidFill>
                        <a:srgbClr val="999A9B"/>
                      </a:solidFill>
                      <a:prstDash val="solid"/>
                    </a:lnT>
                    <a:lnB w="3175">
                      <a:solidFill>
                        <a:srgbClr val="999A9B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PVI</a:t>
                      </a:r>
                      <a:r>
                        <a:rPr dirty="0" sz="1000" spc="-4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nieuwe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deelnemers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18745">
                    <a:lnR w="9525">
                      <a:solidFill>
                        <a:srgbClr val="FFFFFF"/>
                      </a:solidFill>
                      <a:prstDash val="solid"/>
                    </a:lnR>
                    <a:lnB w="3175">
                      <a:solidFill>
                        <a:srgbClr val="999A9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524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999A9B"/>
                      </a:solidFill>
                      <a:prstDash val="solid"/>
                    </a:lnT>
                    <a:lnB w="3175">
                      <a:solidFill>
                        <a:srgbClr val="999A9B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61290" indent="-89535">
                        <a:lnSpc>
                          <a:spcPct val="100000"/>
                        </a:lnSpc>
                        <a:spcBef>
                          <a:spcPts val="885"/>
                        </a:spcBef>
                        <a:buClr>
                          <a:srgbClr val="F4791F"/>
                        </a:buClr>
                        <a:buChar char="•"/>
                        <a:tabLst>
                          <a:tab pos="161290" algn="l"/>
                        </a:tabLst>
                      </a:pP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Werkgever</a:t>
                      </a:r>
                      <a:r>
                        <a:rPr dirty="0" sz="1000" spc="-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bepaalt</a:t>
                      </a:r>
                      <a:r>
                        <a:rPr dirty="0" sz="10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wie</a:t>
                      </a:r>
                      <a:r>
                        <a:rPr dirty="0" sz="10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PVI</a:t>
                      </a:r>
                      <a:r>
                        <a:rPr dirty="0" sz="1000" spc="14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betaalt</a:t>
                      </a:r>
                      <a:r>
                        <a:rPr dirty="0" sz="10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voor</a:t>
                      </a:r>
                      <a:r>
                        <a:rPr dirty="0" sz="10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Extra</a:t>
                      </a:r>
                      <a:r>
                        <a:rPr dirty="0" sz="1000" spc="-4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inleggen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1239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3175">
                      <a:solidFill>
                        <a:srgbClr val="999A9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5244">
                    <a:lnL w="9525">
                      <a:solidFill>
                        <a:srgbClr val="FFFFFF"/>
                      </a:solidFill>
                      <a:prstDash val="solid"/>
                    </a:lnL>
                    <a:lnT w="3175">
                      <a:solidFill>
                        <a:srgbClr val="999A9B"/>
                      </a:solidFill>
                      <a:prstDash val="solid"/>
                    </a:lnT>
                    <a:lnB w="3175">
                      <a:solidFill>
                        <a:srgbClr val="999A9B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Beleggen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R w="952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999A9B"/>
                      </a:solidFill>
                      <a:prstDash val="solid"/>
                    </a:lnT>
                    <a:lnB w="3175">
                      <a:solidFill>
                        <a:srgbClr val="999A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Afbouw</a:t>
                      </a:r>
                      <a:r>
                        <a:rPr dirty="0" sz="1000" spc="-4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naar</a:t>
                      </a:r>
                      <a:r>
                        <a:rPr dirty="0" sz="1000" spc="-3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vaste</a:t>
                      </a:r>
                      <a:r>
                        <a:rPr dirty="0" sz="1000" spc="-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uitkering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999A9B"/>
                      </a:solidFill>
                      <a:prstDash val="solid"/>
                    </a:lnT>
                    <a:lnB w="3175">
                      <a:solidFill>
                        <a:srgbClr val="999A9B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61290" indent="-89535">
                        <a:lnSpc>
                          <a:spcPct val="100000"/>
                        </a:lnSpc>
                        <a:spcBef>
                          <a:spcPts val="305"/>
                        </a:spcBef>
                        <a:buClr>
                          <a:srgbClr val="F4791F"/>
                        </a:buClr>
                        <a:buChar char="•"/>
                        <a:tabLst>
                          <a:tab pos="161290" algn="l"/>
                        </a:tabLst>
                      </a:pP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Mogelijkheid</a:t>
                      </a:r>
                      <a:r>
                        <a:rPr dirty="0" sz="1000" spc="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default</a:t>
                      </a:r>
                      <a:r>
                        <a:rPr dirty="0" sz="1000" spc="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doorbeleggen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999A9B"/>
                      </a:solidFill>
                      <a:prstDash val="solid"/>
                    </a:lnT>
                    <a:lnB w="3175">
                      <a:solidFill>
                        <a:srgbClr val="999A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925" indent="-89535">
                        <a:lnSpc>
                          <a:spcPct val="100000"/>
                        </a:lnSpc>
                        <a:spcBef>
                          <a:spcPts val="305"/>
                        </a:spcBef>
                        <a:buClr>
                          <a:srgbClr val="F4791F"/>
                        </a:buClr>
                        <a:buChar char="•"/>
                        <a:tabLst>
                          <a:tab pos="161925" algn="l"/>
                        </a:tabLst>
                      </a:pP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Mogelijkheid</a:t>
                      </a:r>
                      <a:r>
                        <a:rPr dirty="0" sz="1000" spc="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default</a:t>
                      </a:r>
                      <a:r>
                        <a:rPr dirty="0" sz="1000" spc="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doorbeleggen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9525">
                      <a:solidFill>
                        <a:srgbClr val="FFFFFF"/>
                      </a:solidFill>
                      <a:prstDash val="solid"/>
                    </a:lnL>
                    <a:lnT w="3175">
                      <a:solidFill>
                        <a:srgbClr val="999A9B"/>
                      </a:solidFill>
                      <a:prstDash val="solid"/>
                    </a:lnT>
                    <a:lnB w="3175">
                      <a:solidFill>
                        <a:srgbClr val="999A9B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6258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Inkoop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gegarandeerd</a:t>
                      </a:r>
                      <a:r>
                        <a:rPr dirty="0" sz="10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pensioen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R w="952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999A9B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Pensioenclick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(op</a:t>
                      </a:r>
                      <a:r>
                        <a:rPr dirty="0" sz="1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elk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moment)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999A9B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61290" indent="-89535">
                        <a:lnSpc>
                          <a:spcPct val="100000"/>
                        </a:lnSpc>
                        <a:spcBef>
                          <a:spcPts val="305"/>
                        </a:spcBef>
                        <a:buClr>
                          <a:srgbClr val="F4791F"/>
                        </a:buClr>
                        <a:buChar char="•"/>
                        <a:tabLst>
                          <a:tab pos="161290" algn="l"/>
                        </a:tabLst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Premie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uitkeringsovereenkomst</a:t>
                      </a:r>
                      <a:r>
                        <a:rPr dirty="0" sz="10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(vanaf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15 jaar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voor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AOW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datum)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999A9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61290" indent="-88900">
                        <a:lnSpc>
                          <a:spcPct val="100000"/>
                        </a:lnSpc>
                        <a:spcBef>
                          <a:spcPts val="305"/>
                        </a:spcBef>
                        <a:buClr>
                          <a:srgbClr val="F4791F"/>
                        </a:buClr>
                        <a:buChar char="•"/>
                        <a:tabLst>
                          <a:tab pos="161290" algn="l"/>
                        </a:tabLst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Premie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uitkeringsovereenkomst</a:t>
                      </a:r>
                      <a:r>
                        <a:rPr dirty="0" sz="10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(vanaf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15 jaar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voor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AOW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datum)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9525">
                      <a:solidFill>
                        <a:srgbClr val="FFFFFF"/>
                      </a:solidFill>
                      <a:prstDash val="solid"/>
                    </a:lnL>
                    <a:lnT w="3175">
                      <a:solidFill>
                        <a:srgbClr val="999A9B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48045" y="127184"/>
            <a:ext cx="2493772" cy="5985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805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Bedrag</a:t>
            </a:r>
            <a:r>
              <a:rPr dirty="0" spc="-120"/>
              <a:t> </a:t>
            </a:r>
            <a:r>
              <a:rPr dirty="0">
                <a:solidFill>
                  <a:srgbClr val="EA640D"/>
                </a:solidFill>
              </a:rPr>
              <a:t>ineens:</a:t>
            </a:r>
            <a:r>
              <a:rPr dirty="0" spc="-120">
                <a:solidFill>
                  <a:srgbClr val="EA640D"/>
                </a:solidFill>
              </a:rPr>
              <a:t> </a:t>
            </a:r>
            <a:r>
              <a:rPr dirty="0" spc="-10">
                <a:solidFill>
                  <a:srgbClr val="E64414"/>
                </a:solidFill>
              </a:rPr>
              <a:t>‘lumpsum’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33831" y="1452212"/>
            <a:ext cx="6607175" cy="156337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91770" indent="-182245">
              <a:lnSpc>
                <a:spcPct val="100000"/>
              </a:lnSpc>
              <a:spcBef>
                <a:spcPts val="360"/>
              </a:spcBef>
              <a:buClr>
                <a:srgbClr val="EA640D"/>
              </a:buClr>
              <a:buSzPct val="94444"/>
              <a:buFont typeface="Wingdings"/>
              <a:buChar char=""/>
              <a:tabLst>
                <a:tab pos="191770" algn="l"/>
              </a:tabLst>
            </a:pPr>
            <a:r>
              <a:rPr dirty="0" sz="1800">
                <a:latin typeface="Calibri"/>
                <a:cs typeface="Calibri"/>
              </a:rPr>
              <a:t>Rond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hun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pensioendatum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staan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pensioendeelnemers</a:t>
            </a:r>
            <a:r>
              <a:rPr dirty="0" sz="1800" spc="-20">
                <a:latin typeface="Calibri"/>
                <a:cs typeface="Calibri"/>
              </a:rPr>
              <a:t> voor</a:t>
            </a:r>
            <a:endParaRPr sz="1800">
              <a:latin typeface="Calibri"/>
              <a:cs typeface="Calibri"/>
            </a:endParaRPr>
          </a:p>
          <a:p>
            <a:pPr marL="157480">
              <a:lnSpc>
                <a:spcPct val="100000"/>
              </a:lnSpc>
              <a:spcBef>
                <a:spcPts val="265"/>
              </a:spcBef>
            </a:pPr>
            <a:r>
              <a:rPr dirty="0" sz="1800" spc="-10">
                <a:latin typeface="Calibri"/>
                <a:cs typeface="Calibri"/>
              </a:rPr>
              <a:t>belangrijke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complexe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keuzes.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800">
              <a:latin typeface="Calibri"/>
              <a:cs typeface="Calibri"/>
            </a:endParaRPr>
          </a:p>
          <a:p>
            <a:pPr marL="157480" marR="5080" indent="-147955">
              <a:lnSpc>
                <a:spcPct val="112200"/>
              </a:lnSpc>
              <a:buClr>
                <a:srgbClr val="EA640D"/>
              </a:buClr>
              <a:buSzPct val="94444"/>
              <a:buFont typeface="Wingdings"/>
              <a:buChar char=""/>
              <a:tabLst>
                <a:tab pos="157480" algn="l"/>
                <a:tab pos="191770" algn="l"/>
              </a:tabLst>
            </a:pPr>
            <a:r>
              <a:rPr dirty="0" sz="1800">
                <a:latin typeface="Calibri"/>
                <a:cs typeface="Calibri"/>
              </a:rPr>
              <a:t>	</a:t>
            </a:r>
            <a:r>
              <a:rPr dirty="0" sz="1800">
                <a:latin typeface="Calibri"/>
                <a:cs typeface="Calibri"/>
              </a:rPr>
              <a:t>Daar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hoort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vanaf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juli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2024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(?)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ook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het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bedrag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ineens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(lumpsum)</a:t>
            </a:r>
            <a:r>
              <a:rPr dirty="0" sz="1800" spc="-20">
                <a:latin typeface="Calibri"/>
                <a:cs typeface="Calibri"/>
              </a:rPr>
              <a:t> bij. </a:t>
            </a:r>
            <a:r>
              <a:rPr dirty="0" sz="1800">
                <a:latin typeface="Calibri"/>
                <a:cs typeface="Calibri"/>
              </a:rPr>
              <a:t>Deze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optie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geeft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deelnemers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meer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keuzevrijheid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571478" y="6230518"/>
            <a:ext cx="19304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5">
                <a:solidFill>
                  <a:srgbClr val="666666"/>
                </a:solidFill>
                <a:latin typeface="Calibri"/>
                <a:cs typeface="Calibri"/>
              </a:rPr>
              <a:t>28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797" y="6057820"/>
            <a:ext cx="2493772" cy="59855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03833" y="1692910"/>
            <a:ext cx="3356610" cy="3018155"/>
            <a:chOff x="703833" y="1692910"/>
            <a:chExt cx="3356610" cy="3018155"/>
          </a:xfrm>
        </p:grpSpPr>
        <p:sp>
          <p:nvSpPr>
            <p:cNvPr id="3" name="object 3" descr=""/>
            <p:cNvSpPr/>
            <p:nvPr/>
          </p:nvSpPr>
          <p:spPr>
            <a:xfrm>
              <a:off x="710183" y="1699260"/>
              <a:ext cx="3343910" cy="3005455"/>
            </a:xfrm>
            <a:custGeom>
              <a:avLst/>
              <a:gdLst/>
              <a:ahLst/>
              <a:cxnLst/>
              <a:rect l="l" t="t" r="r" b="b"/>
              <a:pathLst>
                <a:path w="3343910" h="3005454">
                  <a:moveTo>
                    <a:pt x="0" y="163067"/>
                  </a:moveTo>
                  <a:lnTo>
                    <a:pt x="5823" y="119723"/>
                  </a:lnTo>
                  <a:lnTo>
                    <a:pt x="22256" y="80771"/>
                  </a:lnTo>
                  <a:lnTo>
                    <a:pt x="47745" y="47767"/>
                  </a:lnTo>
                  <a:lnTo>
                    <a:pt x="80736" y="22267"/>
                  </a:lnTo>
                  <a:lnTo>
                    <a:pt x="119673" y="5826"/>
                  </a:lnTo>
                  <a:lnTo>
                    <a:pt x="163004" y="0"/>
                  </a:lnTo>
                  <a:lnTo>
                    <a:pt x="3180588" y="0"/>
                  </a:lnTo>
                  <a:lnTo>
                    <a:pt x="3223932" y="5826"/>
                  </a:lnTo>
                  <a:lnTo>
                    <a:pt x="3262883" y="22267"/>
                  </a:lnTo>
                  <a:lnTo>
                    <a:pt x="3295888" y="47767"/>
                  </a:lnTo>
                  <a:lnTo>
                    <a:pt x="3321388" y="80771"/>
                  </a:lnTo>
                  <a:lnTo>
                    <a:pt x="3337829" y="119723"/>
                  </a:lnTo>
                  <a:lnTo>
                    <a:pt x="3343655" y="163067"/>
                  </a:lnTo>
                  <a:lnTo>
                    <a:pt x="3343655" y="2842260"/>
                  </a:lnTo>
                  <a:lnTo>
                    <a:pt x="3337829" y="2885604"/>
                  </a:lnTo>
                  <a:lnTo>
                    <a:pt x="3321388" y="2924555"/>
                  </a:lnTo>
                  <a:lnTo>
                    <a:pt x="3295888" y="2957560"/>
                  </a:lnTo>
                  <a:lnTo>
                    <a:pt x="3262883" y="2983060"/>
                  </a:lnTo>
                  <a:lnTo>
                    <a:pt x="3223932" y="2999501"/>
                  </a:lnTo>
                  <a:lnTo>
                    <a:pt x="3180588" y="3005328"/>
                  </a:lnTo>
                  <a:lnTo>
                    <a:pt x="163004" y="3005328"/>
                  </a:lnTo>
                  <a:lnTo>
                    <a:pt x="119673" y="2999501"/>
                  </a:lnTo>
                  <a:lnTo>
                    <a:pt x="80736" y="2983060"/>
                  </a:lnTo>
                  <a:lnTo>
                    <a:pt x="47745" y="2957560"/>
                  </a:lnTo>
                  <a:lnTo>
                    <a:pt x="22256" y="2924556"/>
                  </a:lnTo>
                  <a:lnTo>
                    <a:pt x="5823" y="2885604"/>
                  </a:lnTo>
                  <a:lnTo>
                    <a:pt x="0" y="2842260"/>
                  </a:lnTo>
                  <a:lnTo>
                    <a:pt x="0" y="163067"/>
                  </a:lnTo>
                  <a:close/>
                </a:path>
              </a:pathLst>
            </a:custGeom>
            <a:ln w="12699">
              <a:solidFill>
                <a:srgbClr val="C9C6C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7151" y="2406396"/>
              <a:ext cx="1470660" cy="12070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21051" y="3107436"/>
              <a:ext cx="614172" cy="64312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805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Wat</a:t>
            </a:r>
            <a:r>
              <a:rPr dirty="0" spc="-90"/>
              <a:t> </a:t>
            </a:r>
            <a:r>
              <a:rPr dirty="0">
                <a:solidFill>
                  <a:srgbClr val="EA640D"/>
                </a:solidFill>
              </a:rPr>
              <a:t>kun</a:t>
            </a:r>
            <a:r>
              <a:rPr dirty="0" spc="-75">
                <a:solidFill>
                  <a:srgbClr val="EA640D"/>
                </a:solidFill>
              </a:rPr>
              <a:t> </a:t>
            </a:r>
            <a:r>
              <a:rPr dirty="0">
                <a:solidFill>
                  <a:srgbClr val="E64414"/>
                </a:solidFill>
              </a:rPr>
              <a:t>je</a:t>
            </a:r>
            <a:r>
              <a:rPr dirty="0" spc="-85">
                <a:solidFill>
                  <a:srgbClr val="E64414"/>
                </a:solidFill>
              </a:rPr>
              <a:t> </a:t>
            </a:r>
            <a:r>
              <a:rPr dirty="0">
                <a:solidFill>
                  <a:srgbClr val="EA640D"/>
                </a:solidFill>
              </a:rPr>
              <a:t>nu</a:t>
            </a:r>
            <a:r>
              <a:rPr dirty="0" spc="-85">
                <a:solidFill>
                  <a:srgbClr val="EA640D"/>
                </a:solidFill>
              </a:rPr>
              <a:t> </a:t>
            </a:r>
            <a:r>
              <a:rPr dirty="0" spc="-10"/>
              <a:t>doen?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1571478" y="6230518"/>
            <a:ext cx="19304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5">
                <a:solidFill>
                  <a:srgbClr val="666666"/>
                </a:solidFill>
                <a:latin typeface="Calibri"/>
                <a:cs typeface="Calibri"/>
              </a:rPr>
              <a:t>19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7480" marR="87630" indent="-147955">
              <a:lnSpc>
                <a:spcPct val="111700"/>
              </a:lnSpc>
              <a:spcBef>
                <a:spcPts val="100"/>
              </a:spcBef>
              <a:buClr>
                <a:srgbClr val="EA640D"/>
              </a:buClr>
              <a:buSzPct val="94444"/>
              <a:buFont typeface="Wingdings"/>
              <a:buChar char=""/>
              <a:tabLst>
                <a:tab pos="157480" algn="l"/>
                <a:tab pos="191770" algn="l"/>
              </a:tabLst>
            </a:pPr>
            <a:r>
              <a:rPr dirty="0"/>
              <a:t>	</a:t>
            </a:r>
            <a:r>
              <a:rPr dirty="0"/>
              <a:t>Zorg</a:t>
            </a:r>
            <a:r>
              <a:rPr dirty="0" spc="-60"/>
              <a:t> </a:t>
            </a:r>
            <a:r>
              <a:rPr dirty="0"/>
              <a:t>voor</a:t>
            </a:r>
            <a:r>
              <a:rPr dirty="0" spc="-55"/>
              <a:t> </a:t>
            </a:r>
            <a:r>
              <a:rPr dirty="0"/>
              <a:t>goede</a:t>
            </a:r>
            <a:r>
              <a:rPr dirty="0" spc="-45"/>
              <a:t> </a:t>
            </a:r>
            <a:r>
              <a:rPr dirty="0"/>
              <a:t>informatie</a:t>
            </a:r>
            <a:r>
              <a:rPr dirty="0" spc="-55"/>
              <a:t> </a:t>
            </a:r>
            <a:r>
              <a:rPr dirty="0"/>
              <a:t>over</a:t>
            </a:r>
            <a:r>
              <a:rPr dirty="0" spc="-50"/>
              <a:t> </a:t>
            </a:r>
            <a:r>
              <a:rPr dirty="0"/>
              <a:t>de</a:t>
            </a:r>
            <a:r>
              <a:rPr dirty="0" spc="-50"/>
              <a:t> </a:t>
            </a:r>
            <a:r>
              <a:rPr dirty="0" spc="-10"/>
              <a:t>gevolgen</a:t>
            </a:r>
            <a:r>
              <a:rPr dirty="0" spc="-60"/>
              <a:t> </a:t>
            </a:r>
            <a:r>
              <a:rPr dirty="0"/>
              <a:t>van</a:t>
            </a:r>
            <a:r>
              <a:rPr dirty="0" spc="-55"/>
              <a:t> </a:t>
            </a:r>
            <a:r>
              <a:rPr dirty="0"/>
              <a:t>Wet</a:t>
            </a:r>
            <a:r>
              <a:rPr dirty="0" spc="-60"/>
              <a:t> </a:t>
            </a:r>
            <a:r>
              <a:rPr dirty="0" spc="-10"/>
              <a:t>toekomst pensioenen</a:t>
            </a:r>
          </a:p>
          <a:p>
            <a:pPr marL="157480" marR="48895" indent="-147955">
              <a:lnSpc>
                <a:spcPts val="2430"/>
              </a:lnSpc>
              <a:spcBef>
                <a:spcPts val="120"/>
              </a:spcBef>
              <a:buClr>
                <a:srgbClr val="EA640D"/>
              </a:buClr>
              <a:buSzPct val="94444"/>
              <a:buFont typeface="Wingdings"/>
              <a:buChar char=""/>
              <a:tabLst>
                <a:tab pos="157480" algn="l"/>
                <a:tab pos="191770" algn="l"/>
              </a:tabLst>
            </a:pPr>
            <a:r>
              <a:rPr dirty="0"/>
              <a:t>	</a:t>
            </a:r>
            <a:r>
              <a:rPr dirty="0"/>
              <a:t>Neem</a:t>
            </a:r>
            <a:r>
              <a:rPr dirty="0" spc="-35"/>
              <a:t> </a:t>
            </a:r>
            <a:r>
              <a:rPr dirty="0"/>
              <a:t>tijdig</a:t>
            </a:r>
            <a:r>
              <a:rPr dirty="0" spc="-20"/>
              <a:t> </a:t>
            </a:r>
            <a:r>
              <a:rPr dirty="0"/>
              <a:t>contact</a:t>
            </a:r>
            <a:r>
              <a:rPr dirty="0" spc="-30"/>
              <a:t> </a:t>
            </a:r>
            <a:r>
              <a:rPr dirty="0"/>
              <a:t>op</a:t>
            </a:r>
            <a:r>
              <a:rPr dirty="0" spc="-25"/>
              <a:t> </a:t>
            </a:r>
            <a:r>
              <a:rPr dirty="0"/>
              <a:t>met</a:t>
            </a:r>
            <a:r>
              <a:rPr dirty="0" spc="-35"/>
              <a:t> </a:t>
            </a:r>
            <a:r>
              <a:rPr dirty="0"/>
              <a:t>je</a:t>
            </a:r>
            <a:r>
              <a:rPr dirty="0" spc="-30"/>
              <a:t> </a:t>
            </a:r>
            <a:r>
              <a:rPr dirty="0" spc="-10"/>
              <a:t>pensioenuitvoerder</a:t>
            </a:r>
            <a:r>
              <a:rPr dirty="0" spc="-25"/>
              <a:t> </a:t>
            </a:r>
            <a:r>
              <a:rPr dirty="0"/>
              <a:t>over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 spc="-10"/>
              <a:t>opzet </a:t>
            </a:r>
            <a:r>
              <a:rPr dirty="0"/>
              <a:t>van</a:t>
            </a:r>
            <a:r>
              <a:rPr dirty="0" spc="-40"/>
              <a:t> </a:t>
            </a:r>
            <a:r>
              <a:rPr dirty="0"/>
              <a:t>je</a:t>
            </a:r>
            <a:r>
              <a:rPr dirty="0" spc="-40"/>
              <a:t> </a:t>
            </a:r>
            <a:r>
              <a:rPr dirty="0"/>
              <a:t>nieuwe</a:t>
            </a:r>
            <a:r>
              <a:rPr dirty="0" spc="-25"/>
              <a:t> </a:t>
            </a:r>
            <a:r>
              <a:rPr dirty="0" spc="-10"/>
              <a:t>pensioenregeling</a:t>
            </a:r>
          </a:p>
          <a:p>
            <a:pPr marL="191770" indent="-182245">
              <a:lnSpc>
                <a:spcPct val="100000"/>
              </a:lnSpc>
              <a:spcBef>
                <a:spcPts val="120"/>
              </a:spcBef>
              <a:buClr>
                <a:srgbClr val="EA640D"/>
              </a:buClr>
              <a:buSzPct val="94444"/>
              <a:buFont typeface="Wingdings"/>
              <a:buChar char=""/>
              <a:tabLst>
                <a:tab pos="191770" algn="l"/>
              </a:tabLst>
            </a:pPr>
            <a:r>
              <a:rPr dirty="0" spc="-10"/>
              <a:t>Inventariseer</a:t>
            </a:r>
            <a:r>
              <a:rPr dirty="0" spc="-55"/>
              <a:t> </a:t>
            </a:r>
            <a:r>
              <a:rPr dirty="0"/>
              <a:t>de</a:t>
            </a:r>
            <a:r>
              <a:rPr dirty="0" spc="-20"/>
              <a:t> </a:t>
            </a:r>
            <a:r>
              <a:rPr dirty="0"/>
              <a:t>wensen</a:t>
            </a:r>
            <a:r>
              <a:rPr dirty="0" spc="-35"/>
              <a:t> </a:t>
            </a:r>
            <a:r>
              <a:rPr dirty="0"/>
              <a:t>voor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nieuwe</a:t>
            </a:r>
            <a:r>
              <a:rPr dirty="0" spc="-20"/>
              <a:t> </a:t>
            </a:r>
            <a:r>
              <a:rPr dirty="0" spc="-10"/>
              <a:t>pensioenregeling</a:t>
            </a:r>
            <a:r>
              <a:rPr dirty="0" spc="-20"/>
              <a:t> </a:t>
            </a:r>
            <a:r>
              <a:rPr dirty="0"/>
              <a:t>en</a:t>
            </a:r>
            <a:r>
              <a:rPr dirty="0" spc="-15"/>
              <a:t> </a:t>
            </a:r>
            <a:r>
              <a:rPr dirty="0" spc="-25"/>
              <a:t>de</a:t>
            </a:r>
          </a:p>
          <a:p>
            <a:pPr marL="157480">
              <a:lnSpc>
                <a:spcPct val="100000"/>
              </a:lnSpc>
              <a:spcBef>
                <a:spcPts val="265"/>
              </a:spcBef>
            </a:pPr>
            <a:r>
              <a:rPr dirty="0"/>
              <a:t>relatie</a:t>
            </a:r>
            <a:r>
              <a:rPr dirty="0" spc="-45"/>
              <a:t> </a:t>
            </a:r>
            <a:r>
              <a:rPr dirty="0"/>
              <a:t>met</a:t>
            </a:r>
            <a:r>
              <a:rPr dirty="0" spc="-60"/>
              <a:t> </a:t>
            </a:r>
            <a:r>
              <a:rPr dirty="0"/>
              <a:t>de</a:t>
            </a:r>
            <a:r>
              <a:rPr dirty="0" spc="-40"/>
              <a:t> </a:t>
            </a:r>
            <a:r>
              <a:rPr dirty="0"/>
              <a:t>andere</a:t>
            </a:r>
            <a:r>
              <a:rPr dirty="0" spc="-55"/>
              <a:t> </a:t>
            </a:r>
            <a:r>
              <a:rPr dirty="0" spc="-10"/>
              <a:t>arbeidsvoorwaarden</a:t>
            </a:r>
          </a:p>
          <a:p>
            <a:pPr marL="155575" marR="346075" indent="-146685">
              <a:lnSpc>
                <a:spcPts val="2430"/>
              </a:lnSpc>
              <a:spcBef>
                <a:spcPts val="105"/>
              </a:spcBef>
              <a:buClr>
                <a:srgbClr val="EA640D"/>
              </a:buClr>
              <a:buSzPct val="94444"/>
              <a:buFont typeface="Wingdings"/>
              <a:buChar char=""/>
              <a:tabLst>
                <a:tab pos="155575" algn="l"/>
                <a:tab pos="191135" algn="l"/>
              </a:tabLst>
            </a:pPr>
            <a:r>
              <a:rPr dirty="0"/>
              <a:t>	</a:t>
            </a:r>
            <a:r>
              <a:rPr dirty="0"/>
              <a:t>Stel</a:t>
            </a:r>
            <a:r>
              <a:rPr dirty="0" spc="-45"/>
              <a:t> </a:t>
            </a:r>
            <a:r>
              <a:rPr dirty="0"/>
              <a:t>vast</a:t>
            </a:r>
            <a:r>
              <a:rPr dirty="0" spc="-55"/>
              <a:t> </a:t>
            </a:r>
            <a:r>
              <a:rPr dirty="0"/>
              <a:t>wat</a:t>
            </a:r>
            <a:r>
              <a:rPr dirty="0" spc="-45"/>
              <a:t> </a:t>
            </a:r>
            <a:r>
              <a:rPr dirty="0"/>
              <a:t>de</a:t>
            </a:r>
            <a:r>
              <a:rPr dirty="0" spc="-40"/>
              <a:t> </a:t>
            </a:r>
            <a:r>
              <a:rPr dirty="0"/>
              <a:t>optimale</a:t>
            </a:r>
            <a:r>
              <a:rPr dirty="0" spc="-20"/>
              <a:t> </a:t>
            </a:r>
            <a:r>
              <a:rPr dirty="0"/>
              <a:t>balans</a:t>
            </a:r>
            <a:r>
              <a:rPr dirty="0" spc="-45"/>
              <a:t> </a:t>
            </a:r>
            <a:r>
              <a:rPr dirty="0"/>
              <a:t>is</a:t>
            </a:r>
            <a:r>
              <a:rPr dirty="0" spc="-45"/>
              <a:t> </a:t>
            </a:r>
            <a:r>
              <a:rPr dirty="0"/>
              <a:t>tussen</a:t>
            </a:r>
            <a:r>
              <a:rPr dirty="0" spc="-55"/>
              <a:t> </a:t>
            </a:r>
            <a:r>
              <a:rPr dirty="0" spc="-10"/>
              <a:t>premielast,</a:t>
            </a:r>
            <a:r>
              <a:rPr dirty="0" spc="-35"/>
              <a:t> </a:t>
            </a:r>
            <a:r>
              <a:rPr dirty="0" spc="-10"/>
              <a:t>kosten, continuïteit</a:t>
            </a:r>
            <a:r>
              <a:rPr dirty="0" spc="-15"/>
              <a:t> </a:t>
            </a:r>
            <a:r>
              <a:rPr dirty="0"/>
              <a:t>en</a:t>
            </a:r>
            <a:r>
              <a:rPr dirty="0" spc="-10"/>
              <a:t> duurzaam</a:t>
            </a:r>
            <a:r>
              <a:rPr dirty="0" spc="-35"/>
              <a:t> </a:t>
            </a:r>
            <a:r>
              <a:rPr dirty="0" spc="-10"/>
              <a:t>werkgeverschap</a:t>
            </a:r>
          </a:p>
          <a:p>
            <a:pPr marL="191770" indent="-182245">
              <a:lnSpc>
                <a:spcPct val="100000"/>
              </a:lnSpc>
              <a:spcBef>
                <a:spcPts val="125"/>
              </a:spcBef>
              <a:buClr>
                <a:srgbClr val="EA640D"/>
              </a:buClr>
              <a:buSzPct val="94444"/>
              <a:buFont typeface="Wingdings"/>
              <a:buChar char=""/>
              <a:tabLst>
                <a:tab pos="191770" algn="l"/>
              </a:tabLst>
            </a:pPr>
            <a:r>
              <a:rPr dirty="0"/>
              <a:t>Bij</a:t>
            </a:r>
            <a:r>
              <a:rPr dirty="0" spc="-60"/>
              <a:t> </a:t>
            </a:r>
            <a:r>
              <a:rPr dirty="0"/>
              <a:t>een</a:t>
            </a:r>
            <a:r>
              <a:rPr dirty="0" spc="-35"/>
              <a:t> </a:t>
            </a:r>
            <a:r>
              <a:rPr dirty="0"/>
              <a:t>vlakke</a:t>
            </a:r>
            <a:r>
              <a:rPr dirty="0" spc="-45"/>
              <a:t> </a:t>
            </a:r>
            <a:r>
              <a:rPr dirty="0"/>
              <a:t>premie</a:t>
            </a:r>
            <a:r>
              <a:rPr dirty="0" spc="-30"/>
              <a:t> </a:t>
            </a:r>
            <a:r>
              <a:rPr dirty="0"/>
              <a:t>moet</a:t>
            </a:r>
            <a:r>
              <a:rPr dirty="0" spc="-50"/>
              <a:t> </a:t>
            </a:r>
            <a:r>
              <a:rPr dirty="0"/>
              <a:t>een</a:t>
            </a:r>
            <a:r>
              <a:rPr dirty="0" spc="-30"/>
              <a:t> </a:t>
            </a:r>
            <a:r>
              <a:rPr dirty="0" spc="-10"/>
              <a:t>transitieplan</a:t>
            </a:r>
            <a:r>
              <a:rPr dirty="0" spc="-30"/>
              <a:t> </a:t>
            </a:r>
            <a:r>
              <a:rPr dirty="0"/>
              <a:t>worden</a:t>
            </a:r>
            <a:r>
              <a:rPr dirty="0" spc="-40"/>
              <a:t> </a:t>
            </a:r>
            <a:r>
              <a:rPr dirty="0" spc="-10"/>
              <a:t>opgesteld</a:t>
            </a:r>
          </a:p>
          <a:p>
            <a:pPr marL="191770" indent="-182245">
              <a:lnSpc>
                <a:spcPct val="100000"/>
              </a:lnSpc>
              <a:spcBef>
                <a:spcPts val="265"/>
              </a:spcBef>
              <a:buClr>
                <a:srgbClr val="EA640D"/>
              </a:buClr>
              <a:buSzPct val="94444"/>
              <a:buFont typeface="Wingdings"/>
              <a:buChar char=""/>
              <a:tabLst>
                <a:tab pos="191770" algn="l"/>
              </a:tabLst>
            </a:pPr>
            <a:r>
              <a:rPr dirty="0"/>
              <a:t>Houd</a:t>
            </a:r>
            <a:r>
              <a:rPr dirty="0" spc="-20"/>
              <a:t> </a:t>
            </a:r>
            <a:r>
              <a:rPr dirty="0" spc="-10"/>
              <a:t>rekening</a:t>
            </a:r>
            <a:r>
              <a:rPr dirty="0" spc="-30"/>
              <a:t> </a:t>
            </a:r>
            <a:r>
              <a:rPr dirty="0"/>
              <a:t>met</a:t>
            </a:r>
            <a:r>
              <a:rPr dirty="0" spc="-45"/>
              <a:t> </a:t>
            </a:r>
            <a:r>
              <a:rPr dirty="0"/>
              <a:t>de</a:t>
            </a:r>
            <a:r>
              <a:rPr dirty="0" spc="-40"/>
              <a:t> </a:t>
            </a:r>
            <a:r>
              <a:rPr dirty="0"/>
              <a:t>deadline</a:t>
            </a:r>
            <a:r>
              <a:rPr dirty="0" spc="-15"/>
              <a:t> </a:t>
            </a:r>
            <a:r>
              <a:rPr dirty="0"/>
              <a:t>van</a:t>
            </a:r>
            <a:r>
              <a:rPr dirty="0" spc="-45"/>
              <a:t> </a:t>
            </a:r>
            <a:r>
              <a:rPr dirty="0"/>
              <a:t>1</a:t>
            </a:r>
            <a:r>
              <a:rPr dirty="0" spc="-40"/>
              <a:t> </a:t>
            </a:r>
            <a:r>
              <a:rPr dirty="0"/>
              <a:t>januari</a:t>
            </a:r>
            <a:r>
              <a:rPr dirty="0" spc="-35"/>
              <a:t> </a:t>
            </a:r>
            <a:r>
              <a:rPr dirty="0" spc="-10"/>
              <a:t>2027/2028*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4515992" y="6144869"/>
            <a:ext cx="68834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*De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minister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heeft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het voornemen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transitietermijn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verruimen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met 1 jaar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(van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januari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2027 tot 1 </a:t>
            </a:r>
            <a:r>
              <a:rPr dirty="0" sz="1200" spc="-10">
                <a:latin typeface="Calibri"/>
                <a:cs typeface="Calibri"/>
              </a:rPr>
              <a:t>januari </a:t>
            </a:r>
            <a:r>
              <a:rPr dirty="0" sz="1200">
                <a:latin typeface="Calibri"/>
                <a:cs typeface="Calibri"/>
              </a:rPr>
              <a:t>2028).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Dit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moet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nog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worden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vastgelegd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regelgeving.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exacte inhoud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nog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niet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duidelijk.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797" y="6057820"/>
            <a:ext cx="2493772" cy="5985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2476" y="0"/>
            <a:ext cx="3048000" cy="58430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805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solidFill>
                  <a:srgbClr val="EA640D"/>
                </a:solidFill>
              </a:rPr>
              <a:t>Agenda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32930" y="1376114"/>
            <a:ext cx="5008245" cy="298577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60"/>
              </a:spcBef>
              <a:buClr>
                <a:srgbClr val="EA640D"/>
              </a:buClr>
              <a:buAutoNum type="arabicPeriod"/>
              <a:tabLst>
                <a:tab pos="354965" algn="l"/>
              </a:tabLst>
            </a:pP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10">
                <a:latin typeface="Calibri"/>
                <a:cs typeface="Calibri"/>
              </a:rPr>
              <a:t> achtergrond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van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Wet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toekomst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pensioenen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65"/>
              </a:spcBef>
              <a:buClr>
                <a:srgbClr val="EA640D"/>
              </a:buClr>
              <a:buAutoNum type="arabicPeriod"/>
              <a:tabLst>
                <a:tab pos="354965" algn="l"/>
              </a:tabLst>
            </a:pPr>
            <a:r>
              <a:rPr dirty="0" sz="1800">
                <a:latin typeface="Calibri"/>
                <a:cs typeface="Calibri"/>
              </a:rPr>
              <a:t>Wat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zijn de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belangrijkste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veranderingen?</a:t>
            </a:r>
            <a:endParaRPr sz="1800">
              <a:latin typeface="Calibri"/>
              <a:cs typeface="Calibri"/>
            </a:endParaRPr>
          </a:p>
          <a:p>
            <a:pPr marL="354965" marR="589915" indent="-342900">
              <a:lnSpc>
                <a:spcPct val="100000"/>
              </a:lnSpc>
              <a:spcBef>
                <a:spcPts val="850"/>
              </a:spcBef>
              <a:buClr>
                <a:srgbClr val="EA640D"/>
              </a:buClr>
              <a:buAutoNum type="arabicPeriod"/>
              <a:tabLst>
                <a:tab pos="354965" algn="l"/>
              </a:tabLst>
            </a:pP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mogelijkheden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binnen de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Wet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toekomst pensioenen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65"/>
              </a:spcBef>
              <a:buClr>
                <a:srgbClr val="EA640D"/>
              </a:buClr>
              <a:buAutoNum type="arabicPeriod"/>
              <a:tabLst>
                <a:tab pos="354965" algn="l"/>
              </a:tabLst>
            </a:pPr>
            <a:r>
              <a:rPr dirty="0" sz="1800">
                <a:latin typeface="Calibri"/>
                <a:cs typeface="Calibri"/>
              </a:rPr>
              <a:t>Tijdslijnen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Wet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toekomst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pensioenen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65"/>
              </a:spcBef>
              <a:buClr>
                <a:srgbClr val="EA640D"/>
              </a:buClr>
              <a:buAutoNum type="arabicPeriod"/>
              <a:tabLst>
                <a:tab pos="354965" algn="l"/>
              </a:tabLst>
            </a:pPr>
            <a:r>
              <a:rPr dirty="0" sz="1800">
                <a:latin typeface="Calibri"/>
                <a:cs typeface="Calibri"/>
              </a:rPr>
              <a:t>Mogelijkheden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bij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verzekeraars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55"/>
              </a:spcBef>
              <a:buClr>
                <a:srgbClr val="EA640D"/>
              </a:buClr>
              <a:buAutoNum type="arabicPeriod"/>
              <a:tabLst>
                <a:tab pos="354965" algn="l"/>
              </a:tabLst>
            </a:pPr>
            <a:r>
              <a:rPr dirty="0" sz="1800" spc="-10">
                <a:latin typeface="Calibri"/>
                <a:cs typeface="Calibri"/>
              </a:rPr>
              <a:t>Volgende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stappen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(proces)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65"/>
              </a:spcBef>
              <a:buClr>
                <a:srgbClr val="EA640D"/>
              </a:buClr>
              <a:buAutoNum type="arabicPeriod"/>
              <a:tabLst>
                <a:tab pos="354965" algn="l"/>
              </a:tabLst>
            </a:pPr>
            <a:r>
              <a:rPr dirty="0" sz="1800" spc="-10">
                <a:latin typeface="Calibri"/>
                <a:cs typeface="Calibri"/>
              </a:rPr>
              <a:t>Deelnemercommunicatie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keuzebegeleiding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797" y="6057820"/>
            <a:ext cx="2493772" cy="598551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1920">
              <a:lnSpc>
                <a:spcPts val="1330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055" y="1496567"/>
            <a:ext cx="11305032" cy="40309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8054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1.</a:t>
            </a:r>
            <a:r>
              <a:rPr dirty="0" spc="-110"/>
              <a:t> </a:t>
            </a:r>
            <a:r>
              <a:rPr dirty="0"/>
              <a:t>De</a:t>
            </a:r>
            <a:r>
              <a:rPr dirty="0" spc="-105"/>
              <a:t> </a:t>
            </a:r>
            <a:r>
              <a:rPr dirty="0" spc="-10"/>
              <a:t>achtergrond</a:t>
            </a:r>
            <a:r>
              <a:rPr dirty="0" spc="-85"/>
              <a:t> </a:t>
            </a:r>
            <a:r>
              <a:rPr dirty="0">
                <a:solidFill>
                  <a:srgbClr val="EA640D"/>
                </a:solidFill>
              </a:rPr>
              <a:t>van</a:t>
            </a:r>
            <a:r>
              <a:rPr dirty="0" spc="-114">
                <a:solidFill>
                  <a:srgbClr val="EA640D"/>
                </a:solidFill>
              </a:rPr>
              <a:t> </a:t>
            </a:r>
            <a:r>
              <a:rPr dirty="0">
                <a:solidFill>
                  <a:srgbClr val="EA640D"/>
                </a:solidFill>
              </a:rPr>
              <a:t>de</a:t>
            </a:r>
            <a:r>
              <a:rPr dirty="0" spc="-100">
                <a:solidFill>
                  <a:srgbClr val="EA640D"/>
                </a:solidFill>
              </a:rPr>
              <a:t> </a:t>
            </a:r>
            <a:r>
              <a:rPr dirty="0">
                <a:solidFill>
                  <a:srgbClr val="E64414"/>
                </a:solidFill>
              </a:rPr>
              <a:t>Wet</a:t>
            </a:r>
            <a:r>
              <a:rPr dirty="0" spc="-105">
                <a:solidFill>
                  <a:srgbClr val="E64414"/>
                </a:solidFill>
              </a:rPr>
              <a:t> </a:t>
            </a:r>
            <a:r>
              <a:rPr dirty="0" spc="-10">
                <a:solidFill>
                  <a:srgbClr val="E64414"/>
                </a:solidFill>
              </a:rPr>
              <a:t>toekomst</a:t>
            </a:r>
            <a:r>
              <a:rPr dirty="0" spc="-120">
                <a:solidFill>
                  <a:srgbClr val="E64414"/>
                </a:solidFill>
              </a:rPr>
              <a:t> </a:t>
            </a:r>
            <a:r>
              <a:rPr dirty="0" spc="-10">
                <a:solidFill>
                  <a:srgbClr val="EA640D"/>
                </a:solidFill>
              </a:rPr>
              <a:t>pensioenen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797" y="6057820"/>
            <a:ext cx="2493772" cy="598551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1920">
              <a:lnSpc>
                <a:spcPts val="1330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805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</a:t>
            </a:r>
            <a:r>
              <a:rPr dirty="0" spc="-130"/>
              <a:t> </a:t>
            </a:r>
            <a:r>
              <a:rPr dirty="0" spc="-10"/>
              <a:t>achtergrond</a:t>
            </a:r>
            <a:r>
              <a:rPr dirty="0" spc="-105"/>
              <a:t> </a:t>
            </a:r>
            <a:r>
              <a:rPr dirty="0">
                <a:solidFill>
                  <a:srgbClr val="EA640D"/>
                </a:solidFill>
              </a:rPr>
              <a:t>van</a:t>
            </a:r>
            <a:r>
              <a:rPr dirty="0" spc="-140">
                <a:solidFill>
                  <a:srgbClr val="EA640D"/>
                </a:solidFill>
              </a:rPr>
              <a:t> </a:t>
            </a:r>
            <a:r>
              <a:rPr dirty="0">
                <a:solidFill>
                  <a:srgbClr val="EA640D"/>
                </a:solidFill>
              </a:rPr>
              <a:t>de</a:t>
            </a:r>
            <a:r>
              <a:rPr dirty="0" spc="-114">
                <a:solidFill>
                  <a:srgbClr val="EA640D"/>
                </a:solidFill>
              </a:rPr>
              <a:t> </a:t>
            </a:r>
            <a:r>
              <a:rPr dirty="0">
                <a:solidFill>
                  <a:srgbClr val="E64414"/>
                </a:solidFill>
              </a:rPr>
              <a:t>Wet</a:t>
            </a:r>
            <a:r>
              <a:rPr dirty="0" spc="-125">
                <a:solidFill>
                  <a:srgbClr val="E64414"/>
                </a:solidFill>
              </a:rPr>
              <a:t> </a:t>
            </a:r>
            <a:r>
              <a:rPr dirty="0" spc="-10">
                <a:solidFill>
                  <a:srgbClr val="E64414"/>
                </a:solidFill>
              </a:rPr>
              <a:t>toekomst</a:t>
            </a:r>
            <a:r>
              <a:rPr dirty="0" spc="-125">
                <a:solidFill>
                  <a:srgbClr val="E64414"/>
                </a:solidFill>
              </a:rPr>
              <a:t> </a:t>
            </a:r>
            <a:r>
              <a:rPr dirty="0" spc="-10">
                <a:solidFill>
                  <a:srgbClr val="EA640D"/>
                </a:solidFill>
              </a:rPr>
              <a:t>pensioenen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725423" y="1729739"/>
            <a:ext cx="3343910" cy="3008630"/>
          </a:xfrm>
          <a:custGeom>
            <a:avLst/>
            <a:gdLst/>
            <a:ahLst/>
            <a:cxnLst/>
            <a:rect l="l" t="t" r="r" b="b"/>
            <a:pathLst>
              <a:path w="3343910" h="3008629">
                <a:moveTo>
                  <a:pt x="0" y="163195"/>
                </a:moveTo>
                <a:lnTo>
                  <a:pt x="5828" y="119797"/>
                </a:lnTo>
                <a:lnTo>
                  <a:pt x="22276" y="80809"/>
                </a:lnTo>
                <a:lnTo>
                  <a:pt x="47790" y="47783"/>
                </a:lnTo>
                <a:lnTo>
                  <a:pt x="80813" y="22272"/>
                </a:lnTo>
                <a:lnTo>
                  <a:pt x="119791" y="5826"/>
                </a:lnTo>
                <a:lnTo>
                  <a:pt x="163169" y="0"/>
                </a:lnTo>
                <a:lnTo>
                  <a:pt x="3180461" y="0"/>
                </a:lnTo>
                <a:lnTo>
                  <a:pt x="3223858" y="5826"/>
                </a:lnTo>
                <a:lnTo>
                  <a:pt x="3262846" y="22272"/>
                </a:lnTo>
                <a:lnTo>
                  <a:pt x="3295872" y="47783"/>
                </a:lnTo>
                <a:lnTo>
                  <a:pt x="3321383" y="80809"/>
                </a:lnTo>
                <a:lnTo>
                  <a:pt x="3337829" y="119797"/>
                </a:lnTo>
                <a:lnTo>
                  <a:pt x="3343655" y="163195"/>
                </a:lnTo>
                <a:lnTo>
                  <a:pt x="3343655" y="2845181"/>
                </a:lnTo>
                <a:lnTo>
                  <a:pt x="3337829" y="2888578"/>
                </a:lnTo>
                <a:lnTo>
                  <a:pt x="3321383" y="2927566"/>
                </a:lnTo>
                <a:lnTo>
                  <a:pt x="3295872" y="2960592"/>
                </a:lnTo>
                <a:lnTo>
                  <a:pt x="3262846" y="2986103"/>
                </a:lnTo>
                <a:lnTo>
                  <a:pt x="3223858" y="3002549"/>
                </a:lnTo>
                <a:lnTo>
                  <a:pt x="3180461" y="3008376"/>
                </a:lnTo>
                <a:lnTo>
                  <a:pt x="163169" y="3008376"/>
                </a:lnTo>
                <a:lnTo>
                  <a:pt x="119791" y="3002549"/>
                </a:lnTo>
                <a:lnTo>
                  <a:pt x="80813" y="2986103"/>
                </a:lnTo>
                <a:lnTo>
                  <a:pt x="47790" y="2960592"/>
                </a:lnTo>
                <a:lnTo>
                  <a:pt x="22276" y="2927566"/>
                </a:lnTo>
                <a:lnTo>
                  <a:pt x="5828" y="2888578"/>
                </a:lnTo>
                <a:lnTo>
                  <a:pt x="0" y="2845181"/>
                </a:lnTo>
                <a:lnTo>
                  <a:pt x="0" y="163195"/>
                </a:lnTo>
                <a:close/>
              </a:path>
            </a:pathLst>
          </a:custGeom>
          <a:ln w="12700">
            <a:solidFill>
              <a:srgbClr val="C9C6C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8077200" y="1697735"/>
            <a:ext cx="3351529" cy="3007360"/>
          </a:xfrm>
          <a:custGeom>
            <a:avLst/>
            <a:gdLst/>
            <a:ahLst/>
            <a:cxnLst/>
            <a:rect l="l" t="t" r="r" b="b"/>
            <a:pathLst>
              <a:path w="3351529" h="3007360">
                <a:moveTo>
                  <a:pt x="0" y="151511"/>
                </a:moveTo>
                <a:lnTo>
                  <a:pt x="7722" y="103615"/>
                </a:lnTo>
                <a:lnTo>
                  <a:pt x="29228" y="62023"/>
                </a:lnTo>
                <a:lnTo>
                  <a:pt x="62023" y="29228"/>
                </a:lnTo>
                <a:lnTo>
                  <a:pt x="103615" y="7722"/>
                </a:lnTo>
                <a:lnTo>
                  <a:pt x="151511" y="0"/>
                </a:lnTo>
                <a:lnTo>
                  <a:pt x="3199765" y="0"/>
                </a:lnTo>
                <a:lnTo>
                  <a:pt x="3247660" y="7722"/>
                </a:lnTo>
                <a:lnTo>
                  <a:pt x="3289252" y="29228"/>
                </a:lnTo>
                <a:lnTo>
                  <a:pt x="3322047" y="62023"/>
                </a:lnTo>
                <a:lnTo>
                  <a:pt x="3343553" y="103615"/>
                </a:lnTo>
                <a:lnTo>
                  <a:pt x="3351276" y="151511"/>
                </a:lnTo>
                <a:lnTo>
                  <a:pt x="3351276" y="2855341"/>
                </a:lnTo>
                <a:lnTo>
                  <a:pt x="3343553" y="2903236"/>
                </a:lnTo>
                <a:lnTo>
                  <a:pt x="3322047" y="2944828"/>
                </a:lnTo>
                <a:lnTo>
                  <a:pt x="3289252" y="2977623"/>
                </a:lnTo>
                <a:lnTo>
                  <a:pt x="3247660" y="2999129"/>
                </a:lnTo>
                <a:lnTo>
                  <a:pt x="3199765" y="3006852"/>
                </a:lnTo>
                <a:lnTo>
                  <a:pt x="151511" y="3006852"/>
                </a:lnTo>
                <a:lnTo>
                  <a:pt x="103615" y="2999129"/>
                </a:lnTo>
                <a:lnTo>
                  <a:pt x="62023" y="2977623"/>
                </a:lnTo>
                <a:lnTo>
                  <a:pt x="29228" y="2944828"/>
                </a:lnTo>
                <a:lnTo>
                  <a:pt x="7722" y="2903236"/>
                </a:lnTo>
                <a:lnTo>
                  <a:pt x="0" y="2855341"/>
                </a:lnTo>
                <a:lnTo>
                  <a:pt x="0" y="151511"/>
                </a:lnTo>
                <a:close/>
              </a:path>
            </a:pathLst>
          </a:custGeom>
          <a:ln w="12700">
            <a:solidFill>
              <a:srgbClr val="C9C6C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4369308" y="1697735"/>
            <a:ext cx="3383279" cy="3007360"/>
          </a:xfrm>
          <a:custGeom>
            <a:avLst/>
            <a:gdLst/>
            <a:ahLst/>
            <a:cxnLst/>
            <a:rect l="l" t="t" r="r" b="b"/>
            <a:pathLst>
              <a:path w="3383279" h="3007360">
                <a:moveTo>
                  <a:pt x="0" y="157225"/>
                </a:moveTo>
                <a:lnTo>
                  <a:pt x="8012" y="107517"/>
                </a:lnTo>
                <a:lnTo>
                  <a:pt x="30325" y="64355"/>
                </a:lnTo>
                <a:lnTo>
                  <a:pt x="64355" y="30325"/>
                </a:lnTo>
                <a:lnTo>
                  <a:pt x="107517" y="8012"/>
                </a:lnTo>
                <a:lnTo>
                  <a:pt x="157226" y="0"/>
                </a:lnTo>
                <a:lnTo>
                  <a:pt x="3226054" y="0"/>
                </a:lnTo>
                <a:lnTo>
                  <a:pt x="3275762" y="8012"/>
                </a:lnTo>
                <a:lnTo>
                  <a:pt x="3318924" y="30325"/>
                </a:lnTo>
                <a:lnTo>
                  <a:pt x="3352954" y="64355"/>
                </a:lnTo>
                <a:lnTo>
                  <a:pt x="3375267" y="107517"/>
                </a:lnTo>
                <a:lnTo>
                  <a:pt x="3383279" y="157225"/>
                </a:lnTo>
                <a:lnTo>
                  <a:pt x="3383279" y="2849626"/>
                </a:lnTo>
                <a:lnTo>
                  <a:pt x="3375267" y="2899334"/>
                </a:lnTo>
                <a:lnTo>
                  <a:pt x="3352954" y="2942496"/>
                </a:lnTo>
                <a:lnTo>
                  <a:pt x="3318924" y="2976526"/>
                </a:lnTo>
                <a:lnTo>
                  <a:pt x="3275762" y="2998839"/>
                </a:lnTo>
                <a:lnTo>
                  <a:pt x="3226054" y="3006852"/>
                </a:lnTo>
                <a:lnTo>
                  <a:pt x="157226" y="3006852"/>
                </a:lnTo>
                <a:lnTo>
                  <a:pt x="107517" y="2998839"/>
                </a:lnTo>
                <a:lnTo>
                  <a:pt x="64355" y="2976526"/>
                </a:lnTo>
                <a:lnTo>
                  <a:pt x="30325" y="2942496"/>
                </a:lnTo>
                <a:lnTo>
                  <a:pt x="8012" y="2899334"/>
                </a:lnTo>
                <a:lnTo>
                  <a:pt x="0" y="2849626"/>
                </a:lnTo>
                <a:lnTo>
                  <a:pt x="0" y="157225"/>
                </a:lnTo>
                <a:close/>
              </a:path>
            </a:pathLst>
          </a:custGeom>
          <a:ln w="12700">
            <a:solidFill>
              <a:srgbClr val="C9C6C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5104257" y="3556507"/>
            <a:ext cx="193293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EA640D"/>
                </a:solidFill>
                <a:latin typeface="Calibri"/>
                <a:cs typeface="Calibri"/>
              </a:rPr>
              <a:t>Toenemende</a:t>
            </a:r>
            <a:r>
              <a:rPr dirty="0" sz="1800" spc="-25" b="1">
                <a:solidFill>
                  <a:srgbClr val="EA640D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EA640D"/>
                </a:solidFill>
                <a:latin typeface="Calibri"/>
                <a:cs typeface="Calibri"/>
              </a:rPr>
              <a:t>kosten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56868" y="3556507"/>
            <a:ext cx="28365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EA640D"/>
                </a:solidFill>
                <a:latin typeface="Calibri"/>
                <a:cs typeface="Calibri"/>
              </a:rPr>
              <a:t>Kwetsbaarheid</a:t>
            </a:r>
            <a:r>
              <a:rPr dirty="0" sz="1800" spc="-50" b="1">
                <a:solidFill>
                  <a:srgbClr val="EA640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EA640D"/>
                </a:solidFill>
                <a:latin typeface="Calibri"/>
                <a:cs typeface="Calibri"/>
              </a:rPr>
              <a:t>huidige</a:t>
            </a:r>
            <a:r>
              <a:rPr dirty="0" sz="1800" spc="-50" b="1">
                <a:solidFill>
                  <a:srgbClr val="EA640D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EA640D"/>
                </a:solidFill>
                <a:latin typeface="Calibri"/>
                <a:cs typeface="Calibri"/>
              </a:rPr>
              <a:t>stelsel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407400" y="3556507"/>
            <a:ext cx="26835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EA640D"/>
                </a:solidFill>
                <a:latin typeface="Calibri"/>
                <a:cs typeface="Calibri"/>
              </a:rPr>
              <a:t>Veranderende</a:t>
            </a:r>
            <a:r>
              <a:rPr dirty="0" sz="1800" spc="10" b="1">
                <a:solidFill>
                  <a:srgbClr val="EA640D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EA640D"/>
                </a:solidFill>
                <a:latin typeface="Calibri"/>
                <a:cs typeface="Calibri"/>
              </a:rPr>
              <a:t>arbeidsmarkt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9032747" y="2112264"/>
            <a:ext cx="1432560" cy="1043940"/>
            <a:chOff x="9032747" y="2112264"/>
            <a:chExt cx="1432560" cy="10439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32747" y="2112264"/>
              <a:ext cx="1219200" cy="9646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1219" y="2523744"/>
              <a:ext cx="704087" cy="632460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5665980" y="2235954"/>
            <a:ext cx="1061085" cy="836930"/>
            <a:chOff x="5665980" y="2235954"/>
            <a:chExt cx="1061085" cy="836930"/>
          </a:xfrm>
        </p:grpSpPr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5980" y="2235954"/>
              <a:ext cx="880368" cy="7691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01155" y="2667000"/>
              <a:ext cx="525779" cy="405384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95549" y="2341372"/>
            <a:ext cx="1230317" cy="799084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0797" y="6057820"/>
            <a:ext cx="2493772" cy="598551"/>
          </a:xfrm>
          <a:prstGeom prst="rect">
            <a:avLst/>
          </a:prstGeom>
        </p:spPr>
      </p:pic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1920">
              <a:lnSpc>
                <a:spcPts val="1330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8054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2.</a:t>
            </a:r>
            <a:r>
              <a:rPr dirty="0" spc="-110"/>
              <a:t> </a:t>
            </a:r>
            <a:r>
              <a:rPr dirty="0"/>
              <a:t>Wat</a:t>
            </a:r>
            <a:r>
              <a:rPr dirty="0" spc="-100"/>
              <a:t> </a:t>
            </a:r>
            <a:r>
              <a:rPr dirty="0">
                <a:solidFill>
                  <a:srgbClr val="EA640D"/>
                </a:solidFill>
              </a:rPr>
              <a:t>zijn</a:t>
            </a:r>
            <a:r>
              <a:rPr dirty="0" spc="-100">
                <a:solidFill>
                  <a:srgbClr val="EA640D"/>
                </a:solidFill>
              </a:rPr>
              <a:t> </a:t>
            </a:r>
            <a:r>
              <a:rPr dirty="0">
                <a:solidFill>
                  <a:srgbClr val="E64414"/>
                </a:solidFill>
              </a:rPr>
              <a:t>de</a:t>
            </a:r>
            <a:r>
              <a:rPr dirty="0" spc="-100">
                <a:solidFill>
                  <a:srgbClr val="E64414"/>
                </a:solidFill>
              </a:rPr>
              <a:t> </a:t>
            </a:r>
            <a:r>
              <a:rPr dirty="0" spc="-10">
                <a:solidFill>
                  <a:srgbClr val="EA640D"/>
                </a:solidFill>
              </a:rPr>
              <a:t>belangrijkste</a:t>
            </a:r>
            <a:r>
              <a:rPr dirty="0" spc="-85">
                <a:solidFill>
                  <a:srgbClr val="EA640D"/>
                </a:solidFill>
              </a:rPr>
              <a:t> </a:t>
            </a:r>
            <a:r>
              <a:rPr dirty="0" spc="-10"/>
              <a:t>veranderingen?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531" y="1496567"/>
            <a:ext cx="11303508" cy="40309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797" y="6057820"/>
            <a:ext cx="2493772" cy="598551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1920">
              <a:lnSpc>
                <a:spcPts val="1330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8131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Wat</a:t>
            </a:r>
            <a:r>
              <a:rPr dirty="0" spc="-110"/>
              <a:t> </a:t>
            </a:r>
            <a:r>
              <a:rPr dirty="0">
                <a:solidFill>
                  <a:srgbClr val="EA640D"/>
                </a:solidFill>
              </a:rPr>
              <a:t>zijn</a:t>
            </a:r>
            <a:r>
              <a:rPr dirty="0" spc="-110">
                <a:solidFill>
                  <a:srgbClr val="EA640D"/>
                </a:solidFill>
              </a:rPr>
              <a:t> </a:t>
            </a:r>
            <a:r>
              <a:rPr dirty="0">
                <a:solidFill>
                  <a:srgbClr val="E64414"/>
                </a:solidFill>
              </a:rPr>
              <a:t>de</a:t>
            </a:r>
            <a:r>
              <a:rPr dirty="0" spc="-110">
                <a:solidFill>
                  <a:srgbClr val="E64414"/>
                </a:solidFill>
              </a:rPr>
              <a:t> </a:t>
            </a:r>
            <a:r>
              <a:rPr dirty="0" spc="-10">
                <a:solidFill>
                  <a:srgbClr val="EA640D"/>
                </a:solidFill>
              </a:rPr>
              <a:t>belangrijkste</a:t>
            </a:r>
            <a:r>
              <a:rPr dirty="0" spc="-110">
                <a:solidFill>
                  <a:srgbClr val="EA640D"/>
                </a:solidFill>
              </a:rPr>
              <a:t> </a:t>
            </a:r>
            <a:r>
              <a:rPr dirty="0" spc="-10"/>
              <a:t>veranderingen?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181090" y="1473200"/>
            <a:ext cx="5239385" cy="4141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EA640D"/>
                </a:solidFill>
                <a:latin typeface="Calibri"/>
                <a:cs typeface="Calibri"/>
              </a:rPr>
              <a:t>Altijd</a:t>
            </a:r>
            <a:r>
              <a:rPr dirty="0" sz="1800" spc="-10" b="1">
                <a:solidFill>
                  <a:srgbClr val="EA640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EA640D"/>
                </a:solidFill>
                <a:latin typeface="Calibri"/>
                <a:cs typeface="Calibri"/>
              </a:rPr>
              <a:t>een</a:t>
            </a:r>
            <a:r>
              <a:rPr dirty="0" sz="1800" spc="-35" b="1">
                <a:solidFill>
                  <a:srgbClr val="EA640D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EA640D"/>
                </a:solidFill>
                <a:latin typeface="Calibri"/>
                <a:cs typeface="Calibri"/>
              </a:rPr>
              <a:t>premieovereenkomst</a:t>
            </a:r>
            <a:endParaRPr sz="1800">
              <a:latin typeface="Calibri"/>
              <a:cs typeface="Calibri"/>
            </a:endParaRPr>
          </a:p>
          <a:p>
            <a:pPr marL="155575" indent="-142875">
              <a:lnSpc>
                <a:spcPct val="100000"/>
              </a:lnSpc>
              <a:buClr>
                <a:srgbClr val="EA640D"/>
              </a:buClr>
              <a:buFont typeface="Arial"/>
              <a:buChar char="•"/>
              <a:tabLst>
                <a:tab pos="155575" algn="l"/>
              </a:tabLst>
            </a:pPr>
            <a:r>
              <a:rPr dirty="0" sz="1800">
                <a:latin typeface="Calibri"/>
                <a:cs typeface="Calibri"/>
              </a:rPr>
              <a:t>Tijdelijk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overgangsrecht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voor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bestaande</a:t>
            </a:r>
            <a:endParaRPr sz="1800">
              <a:latin typeface="Calibri"/>
              <a:cs typeface="Calibri"/>
            </a:endParaRPr>
          </a:p>
          <a:p>
            <a:pPr marL="155575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pensioenregelingen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‘leeftijdsafhankelijke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premies’</a:t>
            </a:r>
            <a:endParaRPr sz="1800">
              <a:latin typeface="Calibri"/>
              <a:cs typeface="Calibri"/>
            </a:endParaRPr>
          </a:p>
          <a:p>
            <a:pPr marL="155575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zoals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een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middelloonregeling</a:t>
            </a:r>
            <a:r>
              <a:rPr dirty="0" sz="1800">
                <a:latin typeface="Calibri"/>
                <a:cs typeface="Calibri"/>
              </a:rPr>
              <a:t> bij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een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verzekeraar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dirty="0" sz="1800" spc="-10" b="1">
                <a:solidFill>
                  <a:srgbClr val="EA640D"/>
                </a:solidFill>
                <a:latin typeface="Calibri"/>
                <a:cs typeface="Calibri"/>
              </a:rPr>
              <a:t>Nabestaandenpensioen</a:t>
            </a:r>
            <a:r>
              <a:rPr dirty="0" sz="1800" spc="-15" b="1">
                <a:solidFill>
                  <a:srgbClr val="EA640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EA640D"/>
                </a:solidFill>
                <a:latin typeface="Calibri"/>
                <a:cs typeface="Calibri"/>
              </a:rPr>
              <a:t>voor</a:t>
            </a:r>
            <a:r>
              <a:rPr dirty="0" sz="1800" spc="-10" b="1">
                <a:solidFill>
                  <a:srgbClr val="EA640D"/>
                </a:solidFill>
                <a:latin typeface="Calibri"/>
                <a:cs typeface="Calibri"/>
              </a:rPr>
              <a:t> pensioendatum</a:t>
            </a:r>
            <a:endParaRPr sz="1800">
              <a:latin typeface="Calibri"/>
              <a:cs typeface="Calibri"/>
            </a:endParaRPr>
          </a:p>
          <a:p>
            <a:pPr marL="155575" marR="102235" indent="-143510">
              <a:lnSpc>
                <a:spcPct val="100000"/>
              </a:lnSpc>
              <a:buClr>
                <a:srgbClr val="EA640D"/>
              </a:buClr>
              <a:buFont typeface="Arial"/>
              <a:buChar char="•"/>
              <a:tabLst>
                <a:tab pos="155575" algn="l"/>
              </a:tabLst>
            </a:pPr>
            <a:r>
              <a:rPr dirty="0" sz="1800" spc="-10">
                <a:latin typeface="Calibri"/>
                <a:cs typeface="Calibri"/>
              </a:rPr>
              <a:t>Wordt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op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risicobasis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een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percentage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van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het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laatst vastgestelde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pensioengevend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salaris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dirty="0" sz="1800" b="1">
                <a:solidFill>
                  <a:srgbClr val="EA640D"/>
                </a:solidFill>
                <a:latin typeface="Calibri"/>
                <a:cs typeface="Calibri"/>
              </a:rPr>
              <a:t>Nieuwe</a:t>
            </a:r>
            <a:r>
              <a:rPr dirty="0" sz="1800" spc="-70" b="1">
                <a:solidFill>
                  <a:srgbClr val="EA640D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EA640D"/>
                </a:solidFill>
                <a:latin typeface="Calibri"/>
                <a:cs typeface="Calibri"/>
              </a:rPr>
              <a:t>beleggingsmogelijkheden</a:t>
            </a:r>
            <a:endParaRPr sz="1800">
              <a:latin typeface="Calibri"/>
              <a:cs typeface="Calibri"/>
            </a:endParaRPr>
          </a:p>
          <a:p>
            <a:pPr marL="155575" indent="-142875">
              <a:lnSpc>
                <a:spcPct val="100000"/>
              </a:lnSpc>
              <a:spcBef>
                <a:spcPts val="5"/>
              </a:spcBef>
              <a:buClr>
                <a:srgbClr val="EA640D"/>
              </a:buClr>
              <a:buFont typeface="Arial"/>
              <a:buChar char="•"/>
              <a:tabLst>
                <a:tab pos="155575" algn="l"/>
              </a:tabLst>
            </a:pPr>
            <a:r>
              <a:rPr dirty="0" sz="1800">
                <a:latin typeface="Calibri"/>
                <a:cs typeface="Calibri"/>
              </a:rPr>
              <a:t>Zoals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standaard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doorbeleggen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na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pensioendatum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dirty="0" sz="1800" b="1">
                <a:solidFill>
                  <a:srgbClr val="EA640D"/>
                </a:solidFill>
                <a:latin typeface="Calibri"/>
                <a:cs typeface="Calibri"/>
              </a:rPr>
              <a:t>Bedrag</a:t>
            </a:r>
            <a:r>
              <a:rPr dirty="0" sz="1800" spc="-50" b="1">
                <a:solidFill>
                  <a:srgbClr val="EA640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EA640D"/>
                </a:solidFill>
                <a:latin typeface="Calibri"/>
                <a:cs typeface="Calibri"/>
              </a:rPr>
              <a:t>ineens</a:t>
            </a:r>
            <a:r>
              <a:rPr dirty="0" sz="1800" spc="-60" b="1">
                <a:solidFill>
                  <a:srgbClr val="EA640D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EA640D"/>
                </a:solidFill>
                <a:latin typeface="Calibri"/>
                <a:cs typeface="Calibri"/>
              </a:rPr>
              <a:t>(lumpsum)</a:t>
            </a:r>
            <a:endParaRPr sz="1800">
              <a:latin typeface="Calibri"/>
              <a:cs typeface="Calibri"/>
            </a:endParaRPr>
          </a:p>
          <a:p>
            <a:pPr marL="155575" indent="-142875">
              <a:lnSpc>
                <a:spcPct val="100000"/>
              </a:lnSpc>
              <a:buClr>
                <a:srgbClr val="EA640D"/>
              </a:buClr>
              <a:buFont typeface="Arial"/>
              <a:buChar char="•"/>
              <a:tabLst>
                <a:tab pos="155575" algn="l"/>
              </a:tabLst>
            </a:pPr>
            <a:r>
              <a:rPr dirty="0" sz="1800">
                <a:latin typeface="Calibri"/>
                <a:cs typeface="Calibri"/>
              </a:rPr>
              <a:t>Meer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keuzevrijheid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voor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deelnemers</a:t>
            </a:r>
            <a:endParaRPr sz="1800">
              <a:latin typeface="Calibri"/>
              <a:cs typeface="Calibri"/>
            </a:endParaRPr>
          </a:p>
          <a:p>
            <a:pPr marL="155575" indent="-142875">
              <a:lnSpc>
                <a:spcPct val="100000"/>
              </a:lnSpc>
              <a:buClr>
                <a:srgbClr val="EA640D"/>
              </a:buClr>
              <a:buFont typeface="Arial"/>
              <a:buChar char="•"/>
              <a:tabLst>
                <a:tab pos="155575" algn="l"/>
              </a:tabLst>
            </a:pPr>
            <a:r>
              <a:rPr dirty="0" sz="1800">
                <a:latin typeface="Calibri"/>
                <a:cs typeface="Calibri"/>
              </a:rPr>
              <a:t>Per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juli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2024?*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03833" y="1692910"/>
            <a:ext cx="3356610" cy="3018155"/>
            <a:chOff x="703833" y="1692910"/>
            <a:chExt cx="3356610" cy="3018155"/>
          </a:xfrm>
        </p:grpSpPr>
        <p:sp>
          <p:nvSpPr>
            <p:cNvPr id="5" name="object 5" descr=""/>
            <p:cNvSpPr/>
            <p:nvPr/>
          </p:nvSpPr>
          <p:spPr>
            <a:xfrm>
              <a:off x="710183" y="1699260"/>
              <a:ext cx="3343910" cy="3005455"/>
            </a:xfrm>
            <a:custGeom>
              <a:avLst/>
              <a:gdLst/>
              <a:ahLst/>
              <a:cxnLst/>
              <a:rect l="l" t="t" r="r" b="b"/>
              <a:pathLst>
                <a:path w="3343910" h="3005454">
                  <a:moveTo>
                    <a:pt x="0" y="163067"/>
                  </a:moveTo>
                  <a:lnTo>
                    <a:pt x="5823" y="119723"/>
                  </a:lnTo>
                  <a:lnTo>
                    <a:pt x="22256" y="80771"/>
                  </a:lnTo>
                  <a:lnTo>
                    <a:pt x="47745" y="47767"/>
                  </a:lnTo>
                  <a:lnTo>
                    <a:pt x="80736" y="22267"/>
                  </a:lnTo>
                  <a:lnTo>
                    <a:pt x="119673" y="5826"/>
                  </a:lnTo>
                  <a:lnTo>
                    <a:pt x="163004" y="0"/>
                  </a:lnTo>
                  <a:lnTo>
                    <a:pt x="3180588" y="0"/>
                  </a:lnTo>
                  <a:lnTo>
                    <a:pt x="3223932" y="5826"/>
                  </a:lnTo>
                  <a:lnTo>
                    <a:pt x="3262883" y="22267"/>
                  </a:lnTo>
                  <a:lnTo>
                    <a:pt x="3295888" y="47767"/>
                  </a:lnTo>
                  <a:lnTo>
                    <a:pt x="3321388" y="80771"/>
                  </a:lnTo>
                  <a:lnTo>
                    <a:pt x="3337829" y="119723"/>
                  </a:lnTo>
                  <a:lnTo>
                    <a:pt x="3343655" y="163067"/>
                  </a:lnTo>
                  <a:lnTo>
                    <a:pt x="3343655" y="2842260"/>
                  </a:lnTo>
                  <a:lnTo>
                    <a:pt x="3337829" y="2885604"/>
                  </a:lnTo>
                  <a:lnTo>
                    <a:pt x="3321388" y="2924555"/>
                  </a:lnTo>
                  <a:lnTo>
                    <a:pt x="3295888" y="2957560"/>
                  </a:lnTo>
                  <a:lnTo>
                    <a:pt x="3262883" y="2983060"/>
                  </a:lnTo>
                  <a:lnTo>
                    <a:pt x="3223932" y="2999501"/>
                  </a:lnTo>
                  <a:lnTo>
                    <a:pt x="3180588" y="3005328"/>
                  </a:lnTo>
                  <a:lnTo>
                    <a:pt x="163004" y="3005328"/>
                  </a:lnTo>
                  <a:lnTo>
                    <a:pt x="119673" y="2999501"/>
                  </a:lnTo>
                  <a:lnTo>
                    <a:pt x="80736" y="2983060"/>
                  </a:lnTo>
                  <a:lnTo>
                    <a:pt x="47745" y="2957560"/>
                  </a:lnTo>
                  <a:lnTo>
                    <a:pt x="22256" y="2924556"/>
                  </a:lnTo>
                  <a:lnTo>
                    <a:pt x="5823" y="2885604"/>
                  </a:lnTo>
                  <a:lnTo>
                    <a:pt x="0" y="2842260"/>
                  </a:lnTo>
                  <a:lnTo>
                    <a:pt x="0" y="163067"/>
                  </a:lnTo>
                  <a:close/>
                </a:path>
              </a:pathLst>
            </a:custGeom>
            <a:ln w="12699">
              <a:solidFill>
                <a:srgbClr val="C9C6C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2767" y="2667393"/>
              <a:ext cx="1616964" cy="990206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6191758" y="5968390"/>
            <a:ext cx="22275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i="1">
                <a:latin typeface="Calibri"/>
                <a:cs typeface="Calibri"/>
              </a:rPr>
              <a:t>* </a:t>
            </a:r>
            <a:r>
              <a:rPr dirty="0" sz="1000" spc="-10" i="1">
                <a:latin typeface="Calibri"/>
                <a:cs typeface="Calibri"/>
              </a:rPr>
              <a:t>Invoering</a:t>
            </a:r>
            <a:r>
              <a:rPr dirty="0" sz="1000" spc="-50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is</a:t>
            </a:r>
            <a:r>
              <a:rPr dirty="0" sz="1000" spc="-10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al</a:t>
            </a:r>
            <a:r>
              <a:rPr dirty="0" sz="1000" spc="-20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een</a:t>
            </a:r>
            <a:r>
              <a:rPr dirty="0" sz="1000" spc="-25" i="1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aantal</a:t>
            </a:r>
            <a:r>
              <a:rPr dirty="0" sz="1000" spc="-55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keren</a:t>
            </a:r>
            <a:r>
              <a:rPr dirty="0" sz="1000" spc="-40" i="1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uitgesteld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797" y="6057820"/>
            <a:ext cx="2493772" cy="598551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1920">
              <a:lnSpc>
                <a:spcPts val="1330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0436" y="1004316"/>
            <a:ext cx="6330950" cy="1201420"/>
          </a:xfrm>
          <a:prstGeom prst="rect">
            <a:avLst/>
          </a:prstGeom>
          <a:solidFill>
            <a:srgbClr val="F4F4F4"/>
          </a:solidFill>
        </p:spPr>
        <p:txBody>
          <a:bodyPr wrap="square" lIns="0" tIns="3111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dirty="0" sz="1800" b="1">
                <a:latin typeface="Calibri"/>
                <a:cs typeface="Calibri"/>
              </a:rPr>
              <a:t>Partner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is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volgens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Wtp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iemand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met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wie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je:</a:t>
            </a:r>
            <a:endParaRPr sz="1800">
              <a:latin typeface="Calibri"/>
              <a:cs typeface="Calibri"/>
            </a:endParaRPr>
          </a:p>
          <a:p>
            <a:pPr marL="434340" indent="-342900">
              <a:lnSpc>
                <a:spcPct val="100000"/>
              </a:lnSpc>
              <a:buAutoNum type="arabicPeriod"/>
              <a:tabLst>
                <a:tab pos="434340" algn="l"/>
              </a:tabLst>
            </a:pPr>
            <a:r>
              <a:rPr dirty="0" sz="1800" spc="-10">
                <a:latin typeface="Calibri"/>
                <a:cs typeface="Calibri"/>
              </a:rPr>
              <a:t>getrouwd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bent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een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geregistreerd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partnerschap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hebt,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marL="434340" indent="-342900">
              <a:lnSpc>
                <a:spcPct val="100000"/>
              </a:lnSpc>
              <a:buAutoNum type="arabicPeriod"/>
              <a:tabLst>
                <a:tab pos="434340" algn="l"/>
              </a:tabLst>
            </a:pPr>
            <a:r>
              <a:rPr dirty="0" sz="1800">
                <a:latin typeface="Calibri"/>
                <a:cs typeface="Calibri"/>
              </a:rPr>
              <a:t>een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notariële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akte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hebt,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marL="43434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34340" algn="l"/>
              </a:tabLst>
            </a:pPr>
            <a:r>
              <a:rPr dirty="0" sz="1800">
                <a:latin typeface="Calibri"/>
                <a:cs typeface="Calibri"/>
              </a:rPr>
              <a:t>minimaal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6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maanden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samenwoont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2917" y="204596"/>
            <a:ext cx="451739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Nabestaandenpensioen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769366" y="2482342"/>
            <a:ext cx="3357879" cy="3019425"/>
            <a:chOff x="769366" y="2482342"/>
            <a:chExt cx="3357879" cy="3019425"/>
          </a:xfrm>
        </p:grpSpPr>
        <p:sp>
          <p:nvSpPr>
            <p:cNvPr id="5" name="object 5" descr=""/>
            <p:cNvSpPr/>
            <p:nvPr/>
          </p:nvSpPr>
          <p:spPr>
            <a:xfrm>
              <a:off x="775716" y="2488692"/>
              <a:ext cx="3345179" cy="3006725"/>
            </a:xfrm>
            <a:custGeom>
              <a:avLst/>
              <a:gdLst/>
              <a:ahLst/>
              <a:cxnLst/>
              <a:rect l="l" t="t" r="r" b="b"/>
              <a:pathLst>
                <a:path w="3345179" h="3006725">
                  <a:moveTo>
                    <a:pt x="0" y="163067"/>
                  </a:moveTo>
                  <a:lnTo>
                    <a:pt x="5825" y="119723"/>
                  </a:lnTo>
                  <a:lnTo>
                    <a:pt x="22264" y="80771"/>
                  </a:lnTo>
                  <a:lnTo>
                    <a:pt x="47764" y="47767"/>
                  </a:lnTo>
                  <a:lnTo>
                    <a:pt x="80770" y="22267"/>
                  </a:lnTo>
                  <a:lnTo>
                    <a:pt x="119726" y="5826"/>
                  </a:lnTo>
                  <a:lnTo>
                    <a:pt x="163080" y="0"/>
                  </a:lnTo>
                  <a:lnTo>
                    <a:pt x="3182112" y="0"/>
                  </a:lnTo>
                  <a:lnTo>
                    <a:pt x="3225456" y="5826"/>
                  </a:lnTo>
                  <a:lnTo>
                    <a:pt x="3264407" y="22267"/>
                  </a:lnTo>
                  <a:lnTo>
                    <a:pt x="3297412" y="47767"/>
                  </a:lnTo>
                  <a:lnTo>
                    <a:pt x="3322912" y="80771"/>
                  </a:lnTo>
                  <a:lnTo>
                    <a:pt x="3339353" y="119723"/>
                  </a:lnTo>
                  <a:lnTo>
                    <a:pt x="3345179" y="163067"/>
                  </a:lnTo>
                  <a:lnTo>
                    <a:pt x="3345179" y="2843656"/>
                  </a:lnTo>
                  <a:lnTo>
                    <a:pt x="3339353" y="2887001"/>
                  </a:lnTo>
                  <a:lnTo>
                    <a:pt x="3322912" y="2925952"/>
                  </a:lnTo>
                  <a:lnTo>
                    <a:pt x="3297412" y="2958957"/>
                  </a:lnTo>
                  <a:lnTo>
                    <a:pt x="3264407" y="2984457"/>
                  </a:lnTo>
                  <a:lnTo>
                    <a:pt x="3225456" y="3000898"/>
                  </a:lnTo>
                  <a:lnTo>
                    <a:pt x="3182112" y="3006724"/>
                  </a:lnTo>
                  <a:lnTo>
                    <a:pt x="163080" y="3006724"/>
                  </a:lnTo>
                  <a:lnTo>
                    <a:pt x="119726" y="3000898"/>
                  </a:lnTo>
                  <a:lnTo>
                    <a:pt x="80770" y="2984457"/>
                  </a:lnTo>
                  <a:lnTo>
                    <a:pt x="47764" y="2958957"/>
                  </a:lnTo>
                  <a:lnTo>
                    <a:pt x="22264" y="2925953"/>
                  </a:lnTo>
                  <a:lnTo>
                    <a:pt x="5825" y="2887001"/>
                  </a:lnTo>
                  <a:lnTo>
                    <a:pt x="0" y="2843656"/>
                  </a:lnTo>
                  <a:lnTo>
                    <a:pt x="0" y="163067"/>
                  </a:lnTo>
                  <a:close/>
                </a:path>
              </a:pathLst>
            </a:custGeom>
            <a:ln w="12700">
              <a:solidFill>
                <a:srgbClr val="C9C6C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3372" y="3201924"/>
              <a:ext cx="1234533" cy="1222324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5245353" y="2460498"/>
            <a:ext cx="6400165" cy="28016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EA640D"/>
                </a:solidFill>
                <a:latin typeface="Calibri"/>
                <a:cs typeface="Calibri"/>
              </a:rPr>
              <a:t>Wet</a:t>
            </a:r>
            <a:r>
              <a:rPr dirty="0" sz="2000" spc="-85" b="1">
                <a:solidFill>
                  <a:srgbClr val="EA640D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EA640D"/>
                </a:solidFill>
                <a:latin typeface="Calibri"/>
                <a:cs typeface="Calibri"/>
              </a:rPr>
              <a:t>toekomst</a:t>
            </a:r>
            <a:r>
              <a:rPr dirty="0" sz="2000" spc="-85" b="1">
                <a:solidFill>
                  <a:srgbClr val="EA640D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EA640D"/>
                </a:solidFill>
                <a:latin typeface="Calibri"/>
                <a:cs typeface="Calibri"/>
              </a:rPr>
              <a:t>pensioenen</a:t>
            </a:r>
            <a:endParaRPr sz="2000">
              <a:latin typeface="Calibri"/>
              <a:cs typeface="Calibri"/>
            </a:endParaRPr>
          </a:p>
          <a:p>
            <a:pPr marL="155575" indent="-142875">
              <a:lnSpc>
                <a:spcPct val="100000"/>
              </a:lnSpc>
              <a:spcBef>
                <a:spcPts val="5"/>
              </a:spcBef>
              <a:buClr>
                <a:srgbClr val="EA640D"/>
              </a:buClr>
              <a:buFont typeface="Arial"/>
              <a:buChar char="•"/>
              <a:tabLst>
                <a:tab pos="155575" algn="l"/>
              </a:tabLst>
            </a:pPr>
            <a:r>
              <a:rPr dirty="0" sz="1800" spc="-10">
                <a:latin typeface="Calibri"/>
                <a:cs typeface="Calibri"/>
              </a:rPr>
              <a:t>Risicobasis</a:t>
            </a:r>
            <a:endParaRPr sz="1800">
              <a:latin typeface="Calibri"/>
              <a:cs typeface="Calibri"/>
            </a:endParaRPr>
          </a:p>
          <a:p>
            <a:pPr marL="155575" marR="785495" indent="-143510">
              <a:lnSpc>
                <a:spcPct val="100000"/>
              </a:lnSpc>
              <a:buClr>
                <a:srgbClr val="EA640D"/>
              </a:buClr>
              <a:buFont typeface="Arial"/>
              <a:buChar char="•"/>
              <a:tabLst>
                <a:tab pos="155575" algn="l"/>
              </a:tabLst>
            </a:pPr>
            <a:r>
              <a:rPr dirty="0" sz="1800" spc="-10">
                <a:latin typeface="Calibri"/>
                <a:cs typeface="Calibri"/>
              </a:rPr>
              <a:t>Partnerpensioen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maximaal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50%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van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het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laatst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vastgestelde pensioengevend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salaris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(excl.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franchise)</a:t>
            </a:r>
            <a:endParaRPr sz="1800">
              <a:latin typeface="Calibri"/>
              <a:cs typeface="Calibri"/>
            </a:endParaRPr>
          </a:p>
          <a:p>
            <a:pPr marL="155575" indent="-142875">
              <a:lnSpc>
                <a:spcPct val="100000"/>
              </a:lnSpc>
              <a:buClr>
                <a:srgbClr val="EA640D"/>
              </a:buClr>
              <a:buFont typeface="Arial"/>
              <a:buChar char="•"/>
              <a:tabLst>
                <a:tab pos="155575" algn="l"/>
              </a:tabLst>
            </a:pPr>
            <a:r>
              <a:rPr dirty="0" sz="1800" spc="-10">
                <a:latin typeface="Calibri"/>
                <a:cs typeface="Calibri"/>
              </a:rPr>
              <a:t>Voortzetting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van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risicodekking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bij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uitdiensttreding</a:t>
            </a:r>
            <a:endParaRPr sz="1800">
              <a:latin typeface="Calibri"/>
              <a:cs typeface="Calibri"/>
            </a:endParaRPr>
          </a:p>
          <a:p>
            <a:pPr lvl="1" marL="300355" indent="-142875">
              <a:lnSpc>
                <a:spcPct val="100000"/>
              </a:lnSpc>
              <a:buFont typeface="Arial"/>
              <a:buChar char="•"/>
              <a:tabLst>
                <a:tab pos="300355" algn="l"/>
              </a:tabLst>
            </a:pPr>
            <a:r>
              <a:rPr dirty="0" sz="1800">
                <a:latin typeface="Calibri"/>
                <a:cs typeface="Calibri"/>
              </a:rPr>
              <a:t>3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6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maanden</a:t>
            </a:r>
            <a:r>
              <a:rPr dirty="0" sz="1800" spc="-10">
                <a:latin typeface="Calibri"/>
                <a:cs typeface="Calibri"/>
              </a:rPr>
              <a:t> verplichte voortzetting </a:t>
            </a:r>
            <a:r>
              <a:rPr dirty="0" sz="1800">
                <a:latin typeface="Calibri"/>
                <a:cs typeface="Calibri"/>
              </a:rPr>
              <a:t>tot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einde</a:t>
            </a:r>
            <a:r>
              <a:rPr dirty="0" sz="1800" spc="-10">
                <a:latin typeface="Calibri"/>
                <a:cs typeface="Calibri"/>
              </a:rPr>
              <a:t> WW/ZW</a:t>
            </a:r>
            <a:endParaRPr sz="1800">
              <a:latin typeface="Calibri"/>
              <a:cs typeface="Calibri"/>
            </a:endParaRPr>
          </a:p>
          <a:p>
            <a:pPr lvl="1" marL="300355" indent="-14287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00355" algn="l"/>
              </a:tabLst>
            </a:pPr>
            <a:r>
              <a:rPr dirty="0" sz="1800">
                <a:latin typeface="Calibri"/>
                <a:cs typeface="Calibri"/>
              </a:rPr>
              <a:t>Individueel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recht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op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voortzetting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(nog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niet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voor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WzP)</a:t>
            </a:r>
            <a:endParaRPr sz="1800">
              <a:latin typeface="Calibri"/>
              <a:cs typeface="Calibri"/>
            </a:endParaRPr>
          </a:p>
          <a:p>
            <a:pPr marL="155575" marR="5080" indent="-143510">
              <a:lnSpc>
                <a:spcPct val="100000"/>
              </a:lnSpc>
              <a:buClr>
                <a:srgbClr val="EA640D"/>
              </a:buClr>
              <a:buFont typeface="Arial"/>
              <a:buChar char="•"/>
              <a:tabLst>
                <a:tab pos="155575" algn="l"/>
              </a:tabLst>
            </a:pPr>
            <a:r>
              <a:rPr dirty="0" sz="1800" spc="-20">
                <a:latin typeface="Calibri"/>
                <a:cs typeface="Calibri"/>
              </a:rPr>
              <a:t>Wezenpensioen </a:t>
            </a:r>
            <a:r>
              <a:rPr dirty="0" sz="1800">
                <a:latin typeface="Calibri"/>
                <a:cs typeface="Calibri"/>
              </a:rPr>
              <a:t>tot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25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jaar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maximaal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20%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van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het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laatst vastgestelde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pensioengevend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salaris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-10">
                <a:latin typeface="Calibri"/>
                <a:cs typeface="Calibri"/>
              </a:rPr>
              <a:t> verdubbeling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bij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volle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wees</a:t>
            </a:r>
            <a:endParaRPr sz="1800">
              <a:latin typeface="Calibri"/>
              <a:cs typeface="Calibri"/>
            </a:endParaRPr>
          </a:p>
          <a:p>
            <a:pPr marL="155575" indent="-142875">
              <a:lnSpc>
                <a:spcPct val="100000"/>
              </a:lnSpc>
              <a:buClr>
                <a:srgbClr val="EA640D"/>
              </a:buClr>
              <a:buFont typeface="Arial"/>
              <a:buChar char="•"/>
              <a:tabLst>
                <a:tab pos="155575" algn="l"/>
              </a:tabLst>
            </a:pPr>
            <a:r>
              <a:rPr dirty="0" sz="1800" spc="-20">
                <a:latin typeface="Calibri"/>
                <a:cs typeface="Calibri"/>
              </a:rPr>
              <a:t>Anw-</a:t>
            </a:r>
            <a:r>
              <a:rPr dirty="0" sz="1800" spc="-10">
                <a:latin typeface="Calibri"/>
                <a:cs typeface="Calibri"/>
              </a:rPr>
              <a:t>hiaatpensioen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blijft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mogelijk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797" y="6057820"/>
            <a:ext cx="2493772" cy="598551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1920">
              <a:lnSpc>
                <a:spcPts val="1330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8131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Nieuwe</a:t>
            </a:r>
            <a:r>
              <a:rPr dirty="0" spc="-140"/>
              <a:t> </a:t>
            </a:r>
            <a:r>
              <a:rPr dirty="0" spc="-10">
                <a:solidFill>
                  <a:srgbClr val="EA640D"/>
                </a:solidFill>
              </a:rPr>
              <a:t>beleggingsmogelijkheden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084568" y="1742694"/>
            <a:ext cx="3931920" cy="125603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800" b="1">
                <a:solidFill>
                  <a:srgbClr val="EA640D"/>
                </a:solidFill>
                <a:latin typeface="Calibri"/>
                <a:cs typeface="Calibri"/>
              </a:rPr>
              <a:t>Nieuwe</a:t>
            </a:r>
            <a:r>
              <a:rPr dirty="0" sz="1800" spc="-60" b="1">
                <a:solidFill>
                  <a:srgbClr val="EA640D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EA640D"/>
                </a:solidFill>
                <a:latin typeface="Calibri"/>
                <a:cs typeface="Calibri"/>
              </a:rPr>
              <a:t>optie</a:t>
            </a:r>
            <a:endParaRPr sz="1800">
              <a:latin typeface="Calibri"/>
              <a:cs typeface="Calibri"/>
            </a:endParaRPr>
          </a:p>
          <a:p>
            <a:pPr marL="156845" marR="5080" indent="-144780">
              <a:lnSpc>
                <a:spcPct val="111700"/>
              </a:lnSpc>
              <a:spcBef>
                <a:spcPts val="15"/>
              </a:spcBef>
              <a:buClr>
                <a:srgbClr val="EA640D"/>
              </a:buClr>
              <a:buFont typeface="Arial"/>
              <a:buChar char="•"/>
              <a:tabLst>
                <a:tab pos="156845" algn="l"/>
              </a:tabLst>
            </a:pPr>
            <a:r>
              <a:rPr dirty="0" sz="1800" spc="-10">
                <a:latin typeface="Calibri"/>
                <a:cs typeface="Calibri"/>
              </a:rPr>
              <a:t>Werkgever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kan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afbouw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naar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variabele uitkering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kiezen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standaard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lifecycle</a:t>
            </a:r>
            <a:endParaRPr sz="1800">
              <a:latin typeface="Calibri"/>
              <a:cs typeface="Calibri"/>
            </a:endParaRPr>
          </a:p>
          <a:p>
            <a:pPr marL="156845" indent="-144145">
              <a:lnSpc>
                <a:spcPct val="100000"/>
              </a:lnSpc>
              <a:spcBef>
                <a:spcPts val="260"/>
              </a:spcBef>
              <a:buClr>
                <a:srgbClr val="EA640D"/>
              </a:buClr>
              <a:buFont typeface="Arial"/>
              <a:buChar char="•"/>
              <a:tabLst>
                <a:tab pos="156845" algn="l"/>
              </a:tabLst>
            </a:pPr>
            <a:r>
              <a:rPr dirty="0" sz="1800">
                <a:latin typeface="Calibri"/>
                <a:cs typeface="Calibri"/>
              </a:rPr>
              <a:t>Deelnemer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kan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hiervan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afwijken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084568" y="3176616"/>
            <a:ext cx="4190365" cy="176911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1800" b="1">
                <a:solidFill>
                  <a:srgbClr val="EA640D"/>
                </a:solidFill>
                <a:latin typeface="Calibri"/>
                <a:cs typeface="Calibri"/>
              </a:rPr>
              <a:t>Mogelijk</a:t>
            </a:r>
            <a:r>
              <a:rPr dirty="0" sz="1800" spc="-65" b="1">
                <a:solidFill>
                  <a:srgbClr val="EA640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EA640D"/>
                </a:solidFill>
                <a:latin typeface="Calibri"/>
                <a:cs typeface="Calibri"/>
              </a:rPr>
              <a:t>extra</a:t>
            </a:r>
            <a:r>
              <a:rPr dirty="0" sz="1800" spc="-50" b="1">
                <a:solidFill>
                  <a:srgbClr val="EA640D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EA640D"/>
                </a:solidFill>
                <a:latin typeface="Calibri"/>
                <a:cs typeface="Calibri"/>
              </a:rPr>
              <a:t>opbrengsten</a:t>
            </a:r>
            <a:r>
              <a:rPr dirty="0" sz="1800" spc="-40" b="1">
                <a:solidFill>
                  <a:srgbClr val="EA640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EA640D"/>
                </a:solidFill>
                <a:latin typeface="Calibri"/>
                <a:cs typeface="Calibri"/>
              </a:rPr>
              <a:t>voor</a:t>
            </a:r>
            <a:r>
              <a:rPr dirty="0" sz="1800" spc="-75" b="1">
                <a:solidFill>
                  <a:srgbClr val="EA640D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EA640D"/>
                </a:solidFill>
                <a:latin typeface="Calibri"/>
                <a:cs typeface="Calibri"/>
              </a:rPr>
              <a:t>deelnemer</a:t>
            </a:r>
            <a:endParaRPr sz="1800">
              <a:latin typeface="Calibri"/>
              <a:cs typeface="Calibri"/>
            </a:endParaRPr>
          </a:p>
          <a:p>
            <a:pPr marL="156845" indent="-144145">
              <a:lnSpc>
                <a:spcPct val="100000"/>
              </a:lnSpc>
              <a:spcBef>
                <a:spcPts val="265"/>
              </a:spcBef>
              <a:buClr>
                <a:srgbClr val="EA640D"/>
              </a:buClr>
              <a:buFont typeface="Arial"/>
              <a:buChar char="•"/>
              <a:tabLst>
                <a:tab pos="156845" algn="l"/>
              </a:tabLst>
            </a:pPr>
            <a:r>
              <a:rPr dirty="0" sz="1800" spc="-10">
                <a:latin typeface="Calibri"/>
                <a:cs typeface="Calibri"/>
              </a:rPr>
              <a:t>3-</a:t>
            </a:r>
            <a:r>
              <a:rPr dirty="0" sz="1800">
                <a:latin typeface="Calibri"/>
                <a:cs typeface="Calibri"/>
              </a:rPr>
              <a:t>6%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voor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pensioendatum</a:t>
            </a:r>
            <a:endParaRPr sz="1800">
              <a:latin typeface="Calibri"/>
              <a:cs typeface="Calibri"/>
            </a:endParaRPr>
          </a:p>
          <a:p>
            <a:pPr marL="156845" indent="-144145">
              <a:lnSpc>
                <a:spcPct val="100000"/>
              </a:lnSpc>
              <a:spcBef>
                <a:spcPts val="250"/>
              </a:spcBef>
              <a:buClr>
                <a:srgbClr val="EA640D"/>
              </a:buClr>
              <a:buFont typeface="Arial"/>
              <a:buChar char="•"/>
              <a:tabLst>
                <a:tab pos="156845" algn="l"/>
              </a:tabLst>
            </a:pPr>
            <a:r>
              <a:rPr dirty="0" sz="1800" spc="-10">
                <a:latin typeface="Calibri"/>
                <a:cs typeface="Calibri"/>
              </a:rPr>
              <a:t>10-</a:t>
            </a:r>
            <a:r>
              <a:rPr dirty="0" sz="1800">
                <a:latin typeface="Calibri"/>
                <a:cs typeface="Calibri"/>
              </a:rPr>
              <a:t>12%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na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pensioendatum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dirty="0" sz="1800" b="1">
                <a:solidFill>
                  <a:srgbClr val="EA640D"/>
                </a:solidFill>
                <a:latin typeface="Calibri"/>
                <a:cs typeface="Calibri"/>
              </a:rPr>
              <a:t>Mogelijkheden</a:t>
            </a:r>
            <a:r>
              <a:rPr dirty="0" sz="1800" spc="-90" b="1">
                <a:solidFill>
                  <a:srgbClr val="EA640D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EA640D"/>
                </a:solidFill>
                <a:latin typeface="Calibri"/>
                <a:cs typeface="Calibri"/>
              </a:rPr>
              <a:t>pensioendatum</a:t>
            </a:r>
            <a:endParaRPr sz="1800">
              <a:latin typeface="Calibri"/>
              <a:cs typeface="Calibri"/>
            </a:endParaRPr>
          </a:p>
          <a:p>
            <a:pPr marL="156845" indent="-144145">
              <a:lnSpc>
                <a:spcPct val="100000"/>
              </a:lnSpc>
              <a:spcBef>
                <a:spcPts val="265"/>
              </a:spcBef>
              <a:buClr>
                <a:srgbClr val="EA640D"/>
              </a:buClr>
              <a:buFont typeface="Arial"/>
              <a:buChar char="•"/>
              <a:tabLst>
                <a:tab pos="156845" algn="l"/>
              </a:tabLst>
            </a:pPr>
            <a:r>
              <a:rPr dirty="0" sz="1800" spc="-10">
                <a:latin typeface="Calibri"/>
                <a:cs typeface="Calibri"/>
              </a:rPr>
              <a:t>Shoprecht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blijft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75366" y="1679178"/>
            <a:ext cx="5592445" cy="3279140"/>
            <a:chOff x="675366" y="1679178"/>
            <a:chExt cx="5592445" cy="327914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366" y="1679178"/>
              <a:ext cx="5592150" cy="327905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803647" y="2775204"/>
              <a:ext cx="974090" cy="238125"/>
            </a:xfrm>
            <a:custGeom>
              <a:avLst/>
              <a:gdLst/>
              <a:ahLst/>
              <a:cxnLst/>
              <a:rect l="l" t="t" r="r" b="b"/>
              <a:pathLst>
                <a:path w="974089" h="238125">
                  <a:moveTo>
                    <a:pt x="934212" y="0"/>
                  </a:moveTo>
                  <a:lnTo>
                    <a:pt x="39624" y="0"/>
                  </a:lnTo>
                  <a:lnTo>
                    <a:pt x="24217" y="3119"/>
                  </a:lnTo>
                  <a:lnTo>
                    <a:pt x="11620" y="11620"/>
                  </a:lnTo>
                  <a:lnTo>
                    <a:pt x="3119" y="24217"/>
                  </a:lnTo>
                  <a:lnTo>
                    <a:pt x="0" y="39624"/>
                  </a:lnTo>
                  <a:lnTo>
                    <a:pt x="0" y="198120"/>
                  </a:lnTo>
                  <a:lnTo>
                    <a:pt x="3119" y="213526"/>
                  </a:lnTo>
                  <a:lnTo>
                    <a:pt x="11620" y="226123"/>
                  </a:lnTo>
                  <a:lnTo>
                    <a:pt x="24217" y="234624"/>
                  </a:lnTo>
                  <a:lnTo>
                    <a:pt x="39624" y="237744"/>
                  </a:lnTo>
                  <a:lnTo>
                    <a:pt x="934212" y="237744"/>
                  </a:lnTo>
                  <a:lnTo>
                    <a:pt x="949618" y="234624"/>
                  </a:lnTo>
                  <a:lnTo>
                    <a:pt x="962215" y="226123"/>
                  </a:lnTo>
                  <a:lnTo>
                    <a:pt x="970716" y="213526"/>
                  </a:lnTo>
                  <a:lnTo>
                    <a:pt x="973836" y="198120"/>
                  </a:lnTo>
                  <a:lnTo>
                    <a:pt x="973836" y="39624"/>
                  </a:lnTo>
                  <a:lnTo>
                    <a:pt x="970716" y="24217"/>
                  </a:lnTo>
                  <a:lnTo>
                    <a:pt x="962215" y="11620"/>
                  </a:lnTo>
                  <a:lnTo>
                    <a:pt x="949618" y="3119"/>
                  </a:lnTo>
                  <a:lnTo>
                    <a:pt x="934212" y="0"/>
                  </a:lnTo>
                  <a:close/>
                </a:path>
              </a:pathLst>
            </a:custGeom>
            <a:solidFill>
              <a:srgbClr val="EA640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4925059" y="2788666"/>
            <a:ext cx="72898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SHOPRECHT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4909565" y="3037458"/>
            <a:ext cx="190500" cy="259079"/>
          </a:xfrm>
          <a:custGeom>
            <a:avLst/>
            <a:gdLst/>
            <a:ahLst/>
            <a:cxnLst/>
            <a:rect l="l" t="t" r="r" b="b"/>
            <a:pathLst>
              <a:path w="190500" h="259079">
                <a:moveTo>
                  <a:pt x="14859" y="164338"/>
                </a:moveTo>
                <a:lnTo>
                  <a:pt x="0" y="258953"/>
                </a:lnTo>
                <a:lnTo>
                  <a:pt x="84709" y="214122"/>
                </a:lnTo>
                <a:lnTo>
                  <a:pt x="77581" y="209042"/>
                </a:lnTo>
                <a:lnTo>
                  <a:pt x="53086" y="209042"/>
                </a:lnTo>
                <a:lnTo>
                  <a:pt x="29845" y="192532"/>
                </a:lnTo>
                <a:lnTo>
                  <a:pt x="38129" y="180923"/>
                </a:lnTo>
                <a:lnTo>
                  <a:pt x="14859" y="164338"/>
                </a:lnTo>
                <a:close/>
              </a:path>
              <a:path w="190500" h="259079">
                <a:moveTo>
                  <a:pt x="38129" y="180923"/>
                </a:moveTo>
                <a:lnTo>
                  <a:pt x="29845" y="192532"/>
                </a:lnTo>
                <a:lnTo>
                  <a:pt x="53086" y="209042"/>
                </a:lnTo>
                <a:lnTo>
                  <a:pt x="61345" y="197469"/>
                </a:lnTo>
                <a:lnTo>
                  <a:pt x="38129" y="180923"/>
                </a:lnTo>
                <a:close/>
              </a:path>
              <a:path w="190500" h="259079">
                <a:moveTo>
                  <a:pt x="61345" y="197469"/>
                </a:moveTo>
                <a:lnTo>
                  <a:pt x="53086" y="209042"/>
                </a:lnTo>
                <a:lnTo>
                  <a:pt x="77581" y="209042"/>
                </a:lnTo>
                <a:lnTo>
                  <a:pt x="61345" y="197469"/>
                </a:lnTo>
                <a:close/>
              </a:path>
              <a:path w="190500" h="259079">
                <a:moveTo>
                  <a:pt x="167259" y="0"/>
                </a:moveTo>
                <a:lnTo>
                  <a:pt x="38129" y="180923"/>
                </a:lnTo>
                <a:lnTo>
                  <a:pt x="61345" y="197469"/>
                </a:lnTo>
                <a:lnTo>
                  <a:pt x="190500" y="16510"/>
                </a:lnTo>
                <a:lnTo>
                  <a:pt x="167259" y="0"/>
                </a:lnTo>
                <a:close/>
              </a:path>
            </a:pathLst>
          </a:custGeom>
          <a:solidFill>
            <a:srgbClr val="EA600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797" y="6057820"/>
            <a:ext cx="2493772" cy="598551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1920">
              <a:lnSpc>
                <a:spcPts val="1330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8054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3.</a:t>
            </a:r>
            <a:r>
              <a:rPr dirty="0" spc="-110"/>
              <a:t> </a:t>
            </a:r>
            <a:r>
              <a:rPr dirty="0"/>
              <a:t>De</a:t>
            </a:r>
            <a:r>
              <a:rPr dirty="0" spc="-110"/>
              <a:t> </a:t>
            </a:r>
            <a:r>
              <a:rPr dirty="0" spc="-10"/>
              <a:t>mogelijkheden</a:t>
            </a:r>
            <a:r>
              <a:rPr dirty="0" spc="-75"/>
              <a:t> </a:t>
            </a:r>
            <a:r>
              <a:rPr dirty="0">
                <a:solidFill>
                  <a:srgbClr val="EA640D"/>
                </a:solidFill>
              </a:rPr>
              <a:t>binnen</a:t>
            </a:r>
            <a:r>
              <a:rPr dirty="0" spc="-90">
                <a:solidFill>
                  <a:srgbClr val="EA640D"/>
                </a:solidFill>
              </a:rPr>
              <a:t> </a:t>
            </a:r>
            <a:r>
              <a:rPr dirty="0">
                <a:solidFill>
                  <a:srgbClr val="EA640D"/>
                </a:solidFill>
              </a:rPr>
              <a:t>de</a:t>
            </a:r>
            <a:r>
              <a:rPr dirty="0" spc="-95">
                <a:solidFill>
                  <a:srgbClr val="EA640D"/>
                </a:solidFill>
              </a:rPr>
              <a:t> </a:t>
            </a:r>
            <a:r>
              <a:rPr dirty="0">
                <a:solidFill>
                  <a:srgbClr val="E64414"/>
                </a:solidFill>
              </a:rPr>
              <a:t>Wet</a:t>
            </a:r>
            <a:r>
              <a:rPr dirty="0" spc="-105">
                <a:solidFill>
                  <a:srgbClr val="E64414"/>
                </a:solidFill>
              </a:rPr>
              <a:t> </a:t>
            </a:r>
            <a:r>
              <a:rPr dirty="0" spc="-10">
                <a:solidFill>
                  <a:srgbClr val="E64414"/>
                </a:solidFill>
              </a:rPr>
              <a:t>toekomst</a:t>
            </a:r>
            <a:r>
              <a:rPr dirty="0" spc="-114">
                <a:solidFill>
                  <a:srgbClr val="E64414"/>
                </a:solidFill>
              </a:rPr>
              <a:t> </a:t>
            </a:r>
            <a:r>
              <a:rPr dirty="0" spc="-10">
                <a:solidFill>
                  <a:srgbClr val="EA640D"/>
                </a:solidFill>
              </a:rPr>
              <a:t>pensioenen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531" y="1496567"/>
            <a:ext cx="11298809" cy="40309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797" y="6057820"/>
            <a:ext cx="2493772" cy="598551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1920">
              <a:lnSpc>
                <a:spcPts val="1330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Bredenoort, R. (Renate);Bijsterbosch, M.F. (Margit)</dc:creator>
  <dc:title>Pensioenakkoord</dc:title>
  <dcterms:created xsi:type="dcterms:W3CDTF">2024-04-13T14:28:12Z</dcterms:created>
  <dcterms:modified xsi:type="dcterms:W3CDTF">2024-04-13T14:28:12Z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2023-08-18T00:00:00Z</vt:filetime>
  </property>
  <property fmtid="{D5CDD505-2E9C-101B-9397-08002B2CF9AE}" pid="3" name="Creator">
    <vt:lpwstr>Microsoft® PowerPoint® voor Microsoft 365</vt:lpwstr>
  </property>
  <property fmtid="{D5CDD505-2E9C-101B-9397-08002B2CF9AE}" pid="4" name="LastSaved">
    <vt:filetime>2024-04-13T00:00:00Z</vt:filetime>
  </property>
  <property fmtid="{D5CDD505-2E9C-101B-9397-08002B2CF9AE}" pid="5" name="Producer">
    <vt:lpwstr>Microsoft® PowerPoint® voor Microsoft 365</vt:lpwstr>
  </property>
</Properties>
</file>